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1"/>
  </p:notesMasterIdLst>
  <p:sldIdLst>
    <p:sldId id="256" r:id="rId2"/>
    <p:sldId id="257" r:id="rId3"/>
    <p:sldId id="259" r:id="rId4"/>
    <p:sldId id="261" r:id="rId5"/>
    <p:sldId id="306" r:id="rId6"/>
    <p:sldId id="271" r:id="rId7"/>
    <p:sldId id="267" r:id="rId8"/>
    <p:sldId id="309" r:id="rId9"/>
    <p:sldId id="308" r:id="rId10"/>
    <p:sldId id="307" r:id="rId11"/>
    <p:sldId id="300" r:id="rId12"/>
    <p:sldId id="301" r:id="rId13"/>
    <p:sldId id="302" r:id="rId14"/>
    <p:sldId id="303" r:id="rId15"/>
    <p:sldId id="304" r:id="rId16"/>
    <p:sldId id="305" r:id="rId17"/>
    <p:sldId id="310" r:id="rId18"/>
    <p:sldId id="311" r:id="rId19"/>
    <p:sldId id="287" r:id="rId20"/>
  </p:sldIdLst>
  <p:sldSz cx="12192000" cy="6858000"/>
  <p:notesSz cx="6858000" cy="9144000"/>
  <p:embeddedFontLst>
    <p:embeddedFont>
      <p:font typeface="Avant Garde Demi SFDC" panose="020B0604020202020204" charset="0"/>
      <p:regular r:id="rId22"/>
    </p:embeddedFont>
    <p:embeddedFont>
      <p:font typeface="Calibri" panose="020F0502020204030204" pitchFamily="34" charset="0"/>
      <p:regular r:id="rId23"/>
      <p:bold r:id="rId24"/>
      <p:italic r:id="rId25"/>
      <p:boldItalic r:id="rId26"/>
    </p:embeddedFont>
    <p:embeddedFont>
      <p:font typeface="Poppins"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784705-F7A9-4162-83AB-4F7F62CB11EB}">
  <a:tblStyle styleId="{1B784705-F7A9-4162-83AB-4F7F62CB11EB}" styleName="Table_0">
    <a:wholeTbl>
      <a:tcTxStyle b="off" i="off">
        <a:font>
          <a:latin typeface="Arial"/>
          <a:ea typeface="Arial"/>
          <a:cs typeface="Arial"/>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FF8"/>
          </a:solidFill>
        </a:fill>
      </a:tcStyle>
    </a:band1H>
    <a:band2H>
      <a:tcTxStyle/>
      <a:tcStyle>
        <a:tcBdr/>
      </a:tcStyle>
    </a:band2H>
    <a:band1V>
      <a:tcTxStyle/>
      <a:tcStyle>
        <a:tcBdr/>
        <a:fill>
          <a:solidFill>
            <a:srgbClr val="E6EFF8"/>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6"/>
          </a:solidFill>
        </a:fill>
      </a:tcStyle>
    </a:firstRow>
    <a:neCell>
      <a:tcTxStyle/>
      <a:tcStyle>
        <a:tcBdr/>
      </a:tcStyle>
    </a:neCell>
    <a:nwCell>
      <a:tcTxStyle/>
      <a:tcStyle>
        <a:tcBdr/>
      </a:tcStyle>
    </a:nwCell>
  </a:tblStyle>
  <a:tblStyle styleId="{F351A863-BD96-4C70-8F3D-487B24B8A12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F0F3"/>
          </a:solidFill>
        </a:fill>
      </a:tcStyle>
    </a:wholeTbl>
    <a:band1H>
      <a:tcTxStyle b="off" i="off"/>
      <a:tcStyle>
        <a:tcBdr/>
        <a:fill>
          <a:solidFill>
            <a:srgbClr val="D1E0E6"/>
          </a:solidFill>
        </a:fill>
      </a:tcStyle>
    </a:band1H>
    <a:band2H>
      <a:tcTxStyle b="off" i="off"/>
      <a:tcStyle>
        <a:tcBdr/>
      </a:tcStyle>
    </a:band2H>
    <a:band1V>
      <a:tcTxStyle b="off" i="off"/>
      <a:tcStyle>
        <a:tcBdr/>
        <a:fill>
          <a:solidFill>
            <a:srgbClr val="D1E0E6"/>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1" autoAdjust="0"/>
    <p:restoredTop sz="94660"/>
  </p:normalViewPr>
  <p:slideViewPr>
    <p:cSldViewPr snapToGrid="0">
      <p:cViewPr varScale="1">
        <p:scale>
          <a:sx n="79" d="100"/>
          <a:sy n="79" d="100"/>
        </p:scale>
        <p:origin x="120" y="15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203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3098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6566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723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417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567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0989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6917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5055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2e9d9e160_1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be discussing future features and functionality, so this is a reminder to please make all of your purchasing decisions based on our existing portfolio and what’s available today.</a:t>
            </a:r>
            <a:endParaRPr/>
          </a:p>
          <a:p>
            <a:pPr marL="0" lvl="0" indent="0" algn="l" rtl="0">
              <a:lnSpc>
                <a:spcPct val="100000"/>
              </a:lnSpc>
              <a:spcBef>
                <a:spcPts val="0"/>
              </a:spcBef>
              <a:spcAft>
                <a:spcPts val="0"/>
              </a:spcAft>
              <a:buSzPts val="1400"/>
              <a:buNone/>
            </a:pPr>
            <a:endParaRPr/>
          </a:p>
        </p:txBody>
      </p:sp>
      <p:sp>
        <p:nvSpPr>
          <p:cNvPr id="214" name="Google Shape;214;g242e9d9e160_1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190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569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6243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rtl="0">
              <a:spcBef>
                <a:spcPts val="0"/>
              </a:spcBef>
              <a:spcAft>
                <a:spcPts val="0"/>
              </a:spcAft>
              <a:buSzPts val="2400"/>
              <a:buChar char="●"/>
              <a:defRPr/>
            </a:lvl1pPr>
            <a:lvl2pPr marL="914400" lvl="1" indent="-349250" algn="ctr" rtl="0">
              <a:spcBef>
                <a:spcPts val="0"/>
              </a:spcBef>
              <a:spcAft>
                <a:spcPts val="0"/>
              </a:spcAft>
              <a:buSzPts val="1900"/>
              <a:buChar char="○"/>
              <a:defRPr/>
            </a:lvl2pPr>
            <a:lvl3pPr marL="1371600" lvl="2" indent="-349250" algn="ctr" rtl="0">
              <a:spcBef>
                <a:spcPts val="0"/>
              </a:spcBef>
              <a:spcAft>
                <a:spcPts val="0"/>
              </a:spcAft>
              <a:buSzPts val="1900"/>
              <a:buChar char="■"/>
              <a:defRPr/>
            </a:lvl3pPr>
            <a:lvl4pPr marL="1828800" lvl="3" indent="-349250" algn="ctr" rtl="0">
              <a:spcBef>
                <a:spcPts val="0"/>
              </a:spcBef>
              <a:spcAft>
                <a:spcPts val="0"/>
              </a:spcAft>
              <a:buSzPts val="1900"/>
              <a:buChar char="●"/>
              <a:defRPr/>
            </a:lvl4pPr>
            <a:lvl5pPr marL="2286000" lvl="4" indent="-349250" algn="ctr" rtl="0">
              <a:spcBef>
                <a:spcPts val="0"/>
              </a:spcBef>
              <a:spcAft>
                <a:spcPts val="0"/>
              </a:spcAft>
              <a:buSzPts val="1900"/>
              <a:buChar char="○"/>
              <a:defRPr/>
            </a:lvl5pPr>
            <a:lvl6pPr marL="2743200" lvl="5" indent="-349250" algn="ctr" rtl="0">
              <a:spcBef>
                <a:spcPts val="0"/>
              </a:spcBef>
              <a:spcAft>
                <a:spcPts val="0"/>
              </a:spcAft>
              <a:buSzPts val="1900"/>
              <a:buChar char="■"/>
              <a:defRPr/>
            </a:lvl6pPr>
            <a:lvl7pPr marL="3200400" lvl="6" indent="-349250" algn="ctr" rtl="0">
              <a:spcBef>
                <a:spcPts val="0"/>
              </a:spcBef>
              <a:spcAft>
                <a:spcPts val="0"/>
              </a:spcAft>
              <a:buSzPts val="1900"/>
              <a:buChar char="●"/>
              <a:defRPr/>
            </a:lvl7pPr>
            <a:lvl8pPr marL="3657600" lvl="7" indent="-349250" algn="ctr" rtl="0">
              <a:spcBef>
                <a:spcPts val="0"/>
              </a:spcBef>
              <a:spcAft>
                <a:spcPts val="0"/>
              </a:spcAft>
              <a:buSzPts val="1900"/>
              <a:buChar char="○"/>
              <a:defRPr/>
            </a:lvl8pPr>
            <a:lvl9pPr marL="4114800" lvl="8" indent="-349250" algn="ctr" rtl="0">
              <a:spcBef>
                <a:spcPts val="0"/>
              </a:spcBef>
              <a:spcAft>
                <a:spcPts val="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_Bullet">
  <p:cSld name="Title and Content_Bullet">
    <p:spTree>
      <p:nvGrpSpPr>
        <p:cNvPr id="1" name="Shape 54"/>
        <p:cNvGrpSpPr/>
        <p:nvPr/>
      </p:nvGrpSpPr>
      <p:grpSpPr>
        <a:xfrm>
          <a:off x="0" y="0"/>
          <a:ext cx="0" cy="0"/>
          <a:chOff x="0" y="0"/>
          <a:chExt cx="0" cy="0"/>
        </a:xfrm>
      </p:grpSpPr>
      <p:sp>
        <p:nvSpPr>
          <p:cNvPr id="55" name="Google Shape;55;p13"/>
          <p:cNvSpPr txBox="1">
            <a:spLocks noGrp="1"/>
          </p:cNvSpPr>
          <p:nvPr>
            <p:ph type="body" idx="1"/>
          </p:nvPr>
        </p:nvSpPr>
        <p:spPr>
          <a:xfrm>
            <a:off x="240222" y="1048624"/>
            <a:ext cx="11747700" cy="4890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1F2555"/>
              </a:buClr>
              <a:buSzPts val="2800"/>
              <a:buFont typeface="Salesforce Sans"/>
              <a:buNone/>
              <a:defRPr sz="2800" b="1" i="0">
                <a:solidFill>
                  <a:schemeClr val="dk1"/>
                </a:solidFill>
                <a:latin typeface="Salesforce Sans"/>
                <a:ea typeface="Salesforce Sans"/>
                <a:cs typeface="Salesforce Sans"/>
                <a:sym typeface="Salesforce Sans"/>
              </a:defRPr>
            </a:lvl1pPr>
            <a:lvl2pPr marL="914400" lvl="1" indent="-368300" algn="l" rtl="0">
              <a:lnSpc>
                <a:spcPct val="90000"/>
              </a:lnSpc>
              <a:spcBef>
                <a:spcPts val="500"/>
              </a:spcBef>
              <a:spcAft>
                <a:spcPts val="0"/>
              </a:spcAft>
              <a:buClr>
                <a:srgbClr val="1F2555"/>
              </a:buClr>
              <a:buSzPts val="2200"/>
              <a:buFont typeface="Salesforce Sans"/>
              <a:buChar char="•"/>
              <a:defRPr sz="2200">
                <a:solidFill>
                  <a:srgbClr val="1F2555"/>
                </a:solidFill>
                <a:latin typeface="Salesforce Sans"/>
                <a:ea typeface="Salesforce Sans"/>
                <a:cs typeface="Salesforce Sans"/>
                <a:sym typeface="Salesforce Sans"/>
              </a:defRPr>
            </a:lvl2pPr>
            <a:lvl3pPr marL="1371600" lvl="2" indent="-355600" algn="l" rtl="0">
              <a:lnSpc>
                <a:spcPct val="90000"/>
              </a:lnSpc>
              <a:spcBef>
                <a:spcPts val="500"/>
              </a:spcBef>
              <a:spcAft>
                <a:spcPts val="0"/>
              </a:spcAft>
              <a:buClr>
                <a:srgbClr val="1F2555"/>
              </a:buClr>
              <a:buSzPts val="2000"/>
              <a:buFont typeface="Salesforce Sans"/>
              <a:buChar char="•"/>
              <a:defRPr>
                <a:solidFill>
                  <a:srgbClr val="1F2555"/>
                </a:solidFill>
                <a:latin typeface="Salesforce Sans"/>
                <a:ea typeface="Salesforce Sans"/>
                <a:cs typeface="Salesforce Sans"/>
                <a:sym typeface="Salesforce Sans"/>
              </a:defRPr>
            </a:lvl3pPr>
            <a:lvl4pPr marL="1828800" lvl="3" indent="-342900" algn="l" rtl="0">
              <a:lnSpc>
                <a:spcPct val="90000"/>
              </a:lnSpc>
              <a:spcBef>
                <a:spcPts val="500"/>
              </a:spcBef>
              <a:spcAft>
                <a:spcPts val="0"/>
              </a:spcAft>
              <a:buClr>
                <a:srgbClr val="1F2555"/>
              </a:buClr>
              <a:buSzPts val="1800"/>
              <a:buFont typeface="Salesforce Sans"/>
              <a:buChar char="•"/>
              <a:defRPr>
                <a:solidFill>
                  <a:srgbClr val="1F2555"/>
                </a:solidFill>
                <a:latin typeface="Salesforce Sans"/>
                <a:ea typeface="Salesforce Sans"/>
                <a:cs typeface="Salesforce Sans"/>
                <a:sym typeface="Salesforce Sans"/>
              </a:defRPr>
            </a:lvl4pPr>
            <a:lvl5pPr marL="2286000" lvl="4" indent="-342900" algn="l" rtl="0">
              <a:lnSpc>
                <a:spcPct val="90000"/>
              </a:lnSpc>
              <a:spcBef>
                <a:spcPts val="500"/>
              </a:spcBef>
              <a:spcAft>
                <a:spcPts val="0"/>
              </a:spcAft>
              <a:buClr>
                <a:srgbClr val="1F2555"/>
              </a:buClr>
              <a:buSzPts val="1800"/>
              <a:buFont typeface="Salesforce Sans"/>
              <a:buChar char="•"/>
              <a:defRPr>
                <a:solidFill>
                  <a:srgbClr val="1F2555"/>
                </a:solidFill>
                <a:latin typeface="Salesforce Sans"/>
                <a:ea typeface="Salesforce Sans"/>
                <a:cs typeface="Salesforce Sans"/>
                <a:sym typeface="Salesforce Sans"/>
              </a:defRPr>
            </a:lvl5pPr>
            <a:lvl6pPr marL="2743200" lvl="5"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6pPr>
            <a:lvl7pPr marL="3200400" lvl="6"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7pPr>
            <a:lvl8pPr marL="3657600" lvl="7"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8pPr>
            <a:lvl9pPr marL="4114800" lvl="8"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9pPr>
          </a:lstStyle>
          <a:p>
            <a:endParaRPr/>
          </a:p>
        </p:txBody>
      </p:sp>
      <p:sp>
        <p:nvSpPr>
          <p:cNvPr id="56" name="Google Shape;56;p13"/>
          <p:cNvSpPr txBox="1">
            <a:spLocks noGrp="1"/>
          </p:cNvSpPr>
          <p:nvPr>
            <p:ph type="title"/>
          </p:nvPr>
        </p:nvSpPr>
        <p:spPr>
          <a:xfrm>
            <a:off x="240223" y="233390"/>
            <a:ext cx="10151400" cy="588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1F2555"/>
              </a:buClr>
              <a:buSzPts val="3600"/>
              <a:buFont typeface="Avant Garde Demi SFDC"/>
              <a:buNone/>
              <a:defRPr sz="3200" i="0">
                <a:solidFill>
                  <a:schemeClr val="dk1"/>
                </a:solidFill>
                <a:latin typeface="Avant Garde Demi SFDC"/>
                <a:ea typeface="Avant Garde Demi SFDC"/>
                <a:cs typeface="Avant Garde Demi SFDC"/>
                <a:sym typeface="Avant Garde Demi SFD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57" name="Google Shape;57;p13"/>
          <p:cNvPicPr preferRelativeResize="0"/>
          <p:nvPr/>
        </p:nvPicPr>
        <p:blipFill>
          <a:blip r:embed="rId2">
            <a:alphaModFix/>
          </a:blip>
          <a:stretch>
            <a:fillRect/>
          </a:stretch>
        </p:blipFill>
        <p:spPr>
          <a:xfrm>
            <a:off x="9113625" y="3838500"/>
            <a:ext cx="3078375" cy="3019500"/>
          </a:xfrm>
          <a:prstGeom prst="rect">
            <a:avLst/>
          </a:prstGeom>
          <a:noFill/>
          <a:ln>
            <a:noFill/>
          </a:ln>
        </p:spPr>
      </p:pic>
      <p:pic>
        <p:nvPicPr>
          <p:cNvPr id="58" name="Google Shape;58;p13"/>
          <p:cNvPicPr preferRelativeResize="0"/>
          <p:nvPr/>
        </p:nvPicPr>
        <p:blipFill rotWithShape="1">
          <a:blip r:embed="rId3">
            <a:alphaModFix/>
          </a:blip>
          <a:srcRect/>
          <a:stretch/>
        </p:blipFill>
        <p:spPr>
          <a:xfrm>
            <a:off x="10077091" y="220850"/>
            <a:ext cx="1676385" cy="362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ote 1">
  <p:cSld name="1_Quote_1">
    <p:bg>
      <p:bgPr>
        <a:solidFill>
          <a:schemeClr val="lt1"/>
        </a:solidFill>
        <a:effectLst/>
      </p:bgPr>
    </p:bg>
    <p:spTree>
      <p:nvGrpSpPr>
        <p:cNvPr id="1" name="Shape 61"/>
        <p:cNvGrpSpPr/>
        <p:nvPr/>
      </p:nvGrpSpPr>
      <p:grpSpPr>
        <a:xfrm>
          <a:off x="0" y="0"/>
          <a:ext cx="0" cy="0"/>
          <a:chOff x="0" y="0"/>
          <a:chExt cx="0" cy="0"/>
        </a:xfrm>
      </p:grpSpPr>
      <p:sp>
        <p:nvSpPr>
          <p:cNvPr id="62" name="Google Shape;62;p15"/>
          <p:cNvSpPr/>
          <p:nvPr/>
        </p:nvSpPr>
        <p:spPr>
          <a:xfrm>
            <a:off x="578001" y="1244325"/>
            <a:ext cx="11071200" cy="5032800"/>
          </a:xfrm>
          <a:prstGeom prst="roundRect">
            <a:avLst>
              <a:gd name="adj" fmla="val 3193"/>
            </a:avLst>
          </a:prstGeom>
          <a:solidFill>
            <a:srgbClr val="FFFFFF"/>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Salesforce Sans"/>
              <a:ea typeface="Salesforce Sans"/>
              <a:cs typeface="Salesforce Sans"/>
              <a:sym typeface="Salesforce Sans"/>
            </a:endParaRPr>
          </a:p>
        </p:txBody>
      </p:sp>
      <p:pic>
        <p:nvPicPr>
          <p:cNvPr id="63" name="Google Shape;63;p15" descr="Google Shape;1522;p170"/>
          <p:cNvPicPr preferRelativeResize="0"/>
          <p:nvPr/>
        </p:nvPicPr>
        <p:blipFill rotWithShape="1">
          <a:blip r:embed="rId2">
            <a:alphaModFix/>
          </a:blip>
          <a:srcRect l="21807" b="6437"/>
          <a:stretch/>
        </p:blipFill>
        <p:spPr>
          <a:xfrm>
            <a:off x="0" y="5926470"/>
            <a:ext cx="2229606" cy="931530"/>
          </a:xfrm>
          <a:prstGeom prst="rect">
            <a:avLst/>
          </a:prstGeom>
          <a:noFill/>
          <a:ln>
            <a:noFill/>
          </a:ln>
        </p:spPr>
      </p:pic>
      <p:sp>
        <p:nvSpPr>
          <p:cNvPr id="64" name="Google Shape;64;p15"/>
          <p:cNvSpPr txBox="1"/>
          <p:nvPr/>
        </p:nvSpPr>
        <p:spPr>
          <a:xfrm>
            <a:off x="576222" y="66200"/>
            <a:ext cx="10400100" cy="9906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3200">
                <a:solidFill>
                  <a:srgbClr val="032D60"/>
                </a:solidFill>
                <a:latin typeface="Avant Garde Demi SFDC"/>
                <a:ea typeface="Avant Garde Demi SFDC"/>
                <a:cs typeface="Avant Garde Demi SFDC"/>
                <a:sym typeface="Avant Garde Demi SFDC"/>
              </a:rPr>
              <a:t>Forward Looking Statements</a:t>
            </a:r>
            <a:endParaRPr sz="3200">
              <a:solidFill>
                <a:srgbClr val="032D60"/>
              </a:solidFill>
              <a:latin typeface="Avant Garde Demi SFDC"/>
              <a:ea typeface="Avant Garde Demi SFDC"/>
              <a:cs typeface="Avant Garde Demi SFDC"/>
              <a:sym typeface="Avant Garde Demi SFDC"/>
            </a:endParaRPr>
          </a:p>
        </p:txBody>
      </p:sp>
      <p:sp>
        <p:nvSpPr>
          <p:cNvPr id="65" name="Google Shape;65;p15"/>
          <p:cNvSpPr txBox="1"/>
          <p:nvPr/>
        </p:nvSpPr>
        <p:spPr>
          <a:xfrm>
            <a:off x="576250" y="1307242"/>
            <a:ext cx="11071200" cy="4592100"/>
          </a:xfrm>
          <a:prstGeom prst="rect">
            <a:avLst/>
          </a:prstGeom>
          <a:noFill/>
          <a:ln>
            <a:noFill/>
          </a:ln>
        </p:spPr>
        <p:txBody>
          <a:bodyPr spcFirstLastPara="1" wrap="square" lIns="182875" tIns="182875" rIns="182875" bIns="91425" anchor="t" anchorCtr="0">
            <a:noAutofit/>
          </a:bodyPr>
          <a:lstStyle/>
          <a:p>
            <a:pPr marL="0" lvl="0" indent="0" algn="l" rtl="0">
              <a:lnSpc>
                <a:spcPct val="115000"/>
              </a:lnSpc>
              <a:spcBef>
                <a:spcPts val="0"/>
              </a:spcBef>
              <a:spcAft>
                <a:spcPts val="0"/>
              </a:spcAft>
              <a:buNone/>
            </a:pPr>
            <a:r>
              <a:rPr lang="en-US" sz="900">
                <a:solidFill>
                  <a:srgbClr val="041F4B"/>
                </a:solidFill>
                <a:latin typeface="Salesforce Sans"/>
                <a:ea typeface="Salesforce Sans"/>
                <a:cs typeface="Salesforce Sans"/>
                <a:sym typeface="Salesforce Sans"/>
              </a:rPr>
              <a:t>This presentation contains forward-looking statements about, among other things, trend analyses and future events, future financial performance, anticipated growth, industry prospects, environmental, social and governance goals, and the anticipated benefits of acquired companies. The achievement or success of the matters covered by such forward-looking statements involves risks, uncertainties and assumptions. If any such risks or uncertainties materialize or if any of the assumptions prove incorrect, Salesforce’s results could differ materially from the results expressed or implied by these forward-looking statements. The risks and uncertainties referred to above include those factors discussed in Salesforce’s reports filed from time to time with the Securities and Exchange Commission, including, but not limited to:  impact of, and actions we may take in response to, the COVID-19 pandemic, related public health measures and resulting economic downturn and market volatility; our ability to maintain security levels and service performance meeting the expectations of our customers, and the resources and costs required to avoid unanticipated downtime and prevent, detect and remediate performance degradation and security breaches; the expenses associated with our data centers and third-party infrastructure providers; our ability to secure additional data center capacity; our reliance on third-party hardware, software and platform providers; the effect of evolving domestic and foreign government regulations, including those related to the provision of services on the Internet, those related to accessing the Internet, and those addressing data privacy, cross-border data transfers and import and export controls; current and potential litigation involving us or our industry, including litigation involving acquired entities such as Tableau Software, Inc. and Slack Technologies, Inc., and the resolution or settlement thereof; regulatory developments and regulatory investigations involving us or affecting our industry; our ability to successfully introduce new services and product features, including any efforts to expand our services; the success of our strategy of acquiring or making investments in complementary businesses, joint ventures, services, technologies and intellectual property rights; our ability to complete, on a timely basis or at all, announced transactions; our ability to realize the benefits from acquisitions, strategic partnerships, joint ventures and investments, including our July 2021 acquisition of Slack Technologies, Inc., and successfully integrate acquired businesses and technologies; our ability to compete in the markets in which we participate; the success of our business strategy and our plan to build our business, including our strategy to be a leading provider of enterprise cloud computing applications and platforms; our ability to execute our business plans; our ability to continue to grow unearned revenue and remaining performance obligation; the pace of change and innovation in enterprise cloud computing services; the seasonal nature of our sales cycles; our ability to limit customer attrition and costs related to those efforts; the success of our international expansion strategy; the demands on our personnel and infrastructure resulting from significant growth in our customer base and operations, including as a result of acquisitions; our ability to preserve our workplace culture, including as a result of our decisions regarding our current and future office environments or work-from-home policies; our dependency on the development and maintenance of the infrastructure of the Internet; our real estate and office facilities strategy and related costs and uncertainties; fluctuations in, and our ability to predict, our operating results and cash flows; the variability in our results arising from the accounting for term license revenue products; the performance and fair value of our investments in complementary businesses through our strategic investment portfolio; the impact of future gains or losses from our strategic investment portfolio, including gains or losses from overall market conditions that may affect the publicly traded companies within our strategic investment portfolio; our ability to protect our intellectual property rights; our ability to develop our brands; the impact of foreign currency exchange rate and interest rate fluctuations on our results; the valuation of our deferred tax assets and the release of related valuation allowances; the potential availability of additional tax assets in the future; the impact of new accounting pronouncements and tax laws; uncertainties affecting our ability to estimate our tax rate; uncertainties regarding our tax obligations in connection with potential jurisdictional transfers of intellectual property, including the tax rate, the timing of the transfer and the value of such transferred intellectual property; uncertainties regarding the effect of general economic and market conditions; the impact of geopolitical events; uncertainties regarding the impact of expensing stock options and other equity awards; the sufficiency of our capital resources; the ability to execute our Share Repurchase Program; our ability to comply with our debt covenants and lease obligations; the impact of climate change, natural disasters and actual or threatened public health emergencies; and our ability to achieve our aspirations, goals and projections related to our environmental, social and governance initiatives.</a:t>
            </a:r>
            <a:endParaRPr sz="900">
              <a:solidFill>
                <a:srgbClr val="041F4B"/>
              </a:solidFill>
              <a:latin typeface="Salesforce Sans"/>
              <a:ea typeface="Salesforce Sans"/>
              <a:cs typeface="Salesforce Sans"/>
              <a:sym typeface="Salesforce Sans"/>
            </a:endParaRPr>
          </a:p>
        </p:txBody>
      </p:sp>
      <p:sp>
        <p:nvSpPr>
          <p:cNvPr id="66" name="Google Shape;66;p15"/>
          <p:cNvSpPr txBox="1"/>
          <p:nvPr/>
        </p:nvSpPr>
        <p:spPr>
          <a:xfrm>
            <a:off x="1618976" y="6483650"/>
            <a:ext cx="5614200" cy="107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59575C"/>
              </a:buClr>
              <a:buSzPts val="700"/>
              <a:buFont typeface="Salesforce Sans"/>
              <a:buNone/>
            </a:pPr>
            <a:r>
              <a:rPr lang="en-US" sz="700">
                <a:solidFill>
                  <a:srgbClr val="59575C"/>
                </a:solidFill>
                <a:latin typeface="Salesforce Sans"/>
                <a:ea typeface="Salesforce Sans"/>
                <a:cs typeface="Salesforce Sans"/>
                <a:sym typeface="Salesforce Sans"/>
              </a:rPr>
              <a:t>Updated: September 28, 2022</a:t>
            </a:r>
            <a:endParaRPr sz="700"/>
          </a:p>
        </p:txBody>
      </p:sp>
      <p:pic>
        <p:nvPicPr>
          <p:cNvPr id="67" name="Google Shape;67;p15"/>
          <p:cNvPicPr preferRelativeResize="0"/>
          <p:nvPr/>
        </p:nvPicPr>
        <p:blipFill rotWithShape="1">
          <a:blip r:embed="rId3">
            <a:alphaModFix/>
          </a:blip>
          <a:srcRect/>
          <a:stretch/>
        </p:blipFill>
        <p:spPr>
          <a:xfrm>
            <a:off x="10077091" y="220850"/>
            <a:ext cx="1676385" cy="362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Holding Slide">
  <p:cSld name="2_Holding Slide">
    <p:bg>
      <p:bgPr>
        <a:solidFill>
          <a:schemeClr val="lt1"/>
        </a:solidFill>
        <a:effectLst/>
      </p:bgPr>
    </p:bg>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blip>
          <a:stretch>
            <a:fillRect/>
          </a:stretch>
        </p:blipFill>
        <p:spPr>
          <a:xfrm>
            <a:off x="10077098" y="220853"/>
            <a:ext cx="1676375" cy="4566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Holding Slide">
  <p:cSld name="3_Holding Slide">
    <p:bg>
      <p:bgPr>
        <a:solidFill>
          <a:schemeClr val="lt1"/>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ctrTitle"/>
          </p:nvPr>
        </p:nvSpPr>
        <p:spPr>
          <a:xfrm>
            <a:off x="472698" y="2343883"/>
            <a:ext cx="11027100" cy="983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4800"/>
              <a:buFont typeface="Poppins"/>
              <a:buNone/>
              <a:defRPr sz="4800" b="1" i="0">
                <a:solidFill>
                  <a:schemeClr val="lt1"/>
                </a:solidFill>
                <a:latin typeface="Poppins"/>
                <a:ea typeface="Poppins"/>
                <a:cs typeface="Poppins"/>
                <a:sym typeface="Poppi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3" name="Google Shape;83;p19"/>
          <p:cNvSpPr txBox="1">
            <a:spLocks noGrp="1"/>
          </p:cNvSpPr>
          <p:nvPr>
            <p:ph type="subTitle" idx="1"/>
          </p:nvPr>
        </p:nvSpPr>
        <p:spPr>
          <a:xfrm>
            <a:off x="472698" y="3957571"/>
            <a:ext cx="4477500" cy="3927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2400"/>
              <a:buNone/>
              <a:defRPr sz="2400" b="1" i="0">
                <a:solidFill>
                  <a:schemeClr val="lt1"/>
                </a:solidFill>
                <a:latin typeface="Arial"/>
                <a:ea typeface="Arial"/>
                <a:cs typeface="Arial"/>
                <a:sym typeface="Aria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84" name="Google Shape;84;p19"/>
          <p:cNvSpPr txBox="1">
            <a:spLocks noGrp="1"/>
          </p:cNvSpPr>
          <p:nvPr>
            <p:ph type="body" idx="2"/>
          </p:nvPr>
        </p:nvSpPr>
        <p:spPr>
          <a:xfrm>
            <a:off x="473076" y="4385944"/>
            <a:ext cx="4477200" cy="234300"/>
          </a:xfrm>
          <a:prstGeom prst="rect">
            <a:avLst/>
          </a:prstGeom>
          <a:noFill/>
          <a:ln>
            <a:noFill/>
          </a:ln>
        </p:spPr>
        <p:txBody>
          <a:bodyPr spcFirstLastPara="1" wrap="square" lIns="91425" tIns="45700" rIns="91425" bIns="45700" anchor="t" anchorCtr="0">
            <a:noAutofit/>
          </a:bodyPr>
          <a:lstStyle>
            <a:lvl1pPr marL="457200" lvl="0" indent="-228600" algn="l" rtl="0">
              <a:lnSpc>
                <a:spcPct val="83333"/>
              </a:lnSpc>
              <a:spcBef>
                <a:spcPts val="1000"/>
              </a:spcBef>
              <a:spcAft>
                <a:spcPts val="0"/>
              </a:spcAft>
              <a:buClr>
                <a:schemeClr val="lt1"/>
              </a:buClr>
              <a:buSzPts val="1800"/>
              <a:buNone/>
              <a:defRPr sz="1800" b="0" i="0">
                <a:solidFill>
                  <a:schemeClr val="lt1"/>
                </a:solidFill>
                <a:latin typeface="Arial"/>
                <a:ea typeface="Arial"/>
                <a:cs typeface="Arial"/>
                <a:sym typeface="Aria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 name="Google Shape;85;p19"/>
          <p:cNvSpPr txBox="1">
            <a:spLocks noGrp="1"/>
          </p:cNvSpPr>
          <p:nvPr>
            <p:ph type="body" idx="3"/>
          </p:nvPr>
        </p:nvSpPr>
        <p:spPr>
          <a:xfrm>
            <a:off x="473076" y="4671720"/>
            <a:ext cx="4477200" cy="3048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800"/>
              <a:buNone/>
              <a:defRPr sz="1800" b="0" i="0">
                <a:solidFill>
                  <a:schemeClr val="lt1"/>
                </a:solidFill>
                <a:latin typeface="Arial"/>
                <a:ea typeface="Arial"/>
                <a:cs typeface="Arial"/>
                <a:sym typeface="Aria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6" name="Google Shape;86;p19"/>
          <p:cNvSpPr txBox="1">
            <a:spLocks noGrp="1"/>
          </p:cNvSpPr>
          <p:nvPr>
            <p:ph type="body" idx="4"/>
          </p:nvPr>
        </p:nvSpPr>
        <p:spPr>
          <a:xfrm>
            <a:off x="5283267" y="4385944"/>
            <a:ext cx="4477500" cy="234300"/>
          </a:xfrm>
          <a:prstGeom prst="rect">
            <a:avLst/>
          </a:prstGeom>
          <a:noFill/>
          <a:ln>
            <a:noFill/>
          </a:ln>
        </p:spPr>
        <p:txBody>
          <a:bodyPr spcFirstLastPara="1" wrap="square" lIns="91425" tIns="45700" rIns="91425" bIns="45700" anchor="t" anchorCtr="0">
            <a:noAutofit/>
          </a:bodyPr>
          <a:lstStyle>
            <a:lvl1pPr marL="457200" lvl="0" indent="-228600" algn="l" rtl="0">
              <a:lnSpc>
                <a:spcPct val="83333"/>
              </a:lnSpc>
              <a:spcBef>
                <a:spcPts val="1000"/>
              </a:spcBef>
              <a:spcAft>
                <a:spcPts val="0"/>
              </a:spcAft>
              <a:buClr>
                <a:schemeClr val="lt1"/>
              </a:buClr>
              <a:buSzPts val="1800"/>
              <a:buNone/>
              <a:defRPr sz="1800" b="0" i="0">
                <a:solidFill>
                  <a:schemeClr val="lt1"/>
                </a:solidFill>
                <a:latin typeface="Arial"/>
                <a:ea typeface="Arial"/>
                <a:cs typeface="Arial"/>
                <a:sym typeface="Aria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 name="Google Shape;87;p19"/>
          <p:cNvSpPr txBox="1">
            <a:spLocks noGrp="1"/>
          </p:cNvSpPr>
          <p:nvPr>
            <p:ph type="body" idx="5"/>
          </p:nvPr>
        </p:nvSpPr>
        <p:spPr>
          <a:xfrm>
            <a:off x="5283267" y="4671720"/>
            <a:ext cx="4477500" cy="3048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800"/>
              <a:buNone/>
              <a:defRPr sz="1800" b="0" i="0">
                <a:solidFill>
                  <a:schemeClr val="lt1"/>
                </a:solidFill>
                <a:latin typeface="Arial"/>
                <a:ea typeface="Arial"/>
                <a:cs typeface="Arial"/>
                <a:sym typeface="Aria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8" name="Google Shape;88;p19"/>
          <p:cNvSpPr txBox="1">
            <a:spLocks noGrp="1"/>
          </p:cNvSpPr>
          <p:nvPr>
            <p:ph type="body" idx="6"/>
          </p:nvPr>
        </p:nvSpPr>
        <p:spPr>
          <a:xfrm>
            <a:off x="5282315" y="3957571"/>
            <a:ext cx="4478100" cy="392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2400"/>
              <a:buFont typeface="Salesforce Sans"/>
              <a:buNone/>
              <a:defRPr sz="2400" b="1" i="0">
                <a:solidFill>
                  <a:schemeClr val="lt1"/>
                </a:solidFill>
                <a:latin typeface="Salesforce Sans"/>
                <a:ea typeface="Salesforce Sans"/>
                <a:cs typeface="Salesforce Sans"/>
                <a:sym typeface="Salesforce Sans"/>
              </a:defRPr>
            </a:lvl1pPr>
            <a:lvl2pPr marL="914400" lvl="1"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2pPr>
            <a:lvl3pPr marL="1371600" lvl="2"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3pPr>
            <a:lvl4pPr marL="1828800" lvl="3"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4pPr>
            <a:lvl5pPr marL="2286000" lvl="4"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5pPr>
            <a:lvl6pPr marL="2743200" lvl="5"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6pPr>
            <a:lvl7pPr marL="3200400" lvl="6"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7pPr>
            <a:lvl8pPr marL="3657600" lvl="7"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8pPr>
            <a:lvl9pPr marL="4114800" lvl="8"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9pPr>
          </a:lstStyle>
          <a:p>
            <a:endParaRPr/>
          </a:p>
        </p:txBody>
      </p:sp>
      <p:pic>
        <p:nvPicPr>
          <p:cNvPr id="89" name="Google Shape;89;p19"/>
          <p:cNvPicPr preferRelativeResize="0"/>
          <p:nvPr/>
        </p:nvPicPr>
        <p:blipFill rotWithShape="1">
          <a:blip r:embed="rId2">
            <a:alphaModFix/>
          </a:blip>
          <a:srcRect/>
          <a:stretch/>
        </p:blipFill>
        <p:spPr>
          <a:xfrm>
            <a:off x="10284075" y="202700"/>
            <a:ext cx="1693523" cy="3658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Section/Chapter Title">
  <p:cSld name="3_Section/Chapter Title">
    <p:bg>
      <p:bgPr>
        <a:solidFill>
          <a:schemeClr val="lt1"/>
        </a:solidFill>
        <a:effectLst/>
      </p:bgPr>
    </p:bg>
    <p:spTree>
      <p:nvGrpSpPr>
        <p:cNvPr id="1" name="Shape 114"/>
        <p:cNvGrpSpPr/>
        <p:nvPr/>
      </p:nvGrpSpPr>
      <p:grpSpPr>
        <a:xfrm>
          <a:off x="0" y="0"/>
          <a:ext cx="0" cy="0"/>
          <a:chOff x="0" y="0"/>
          <a:chExt cx="0" cy="0"/>
        </a:xfrm>
      </p:grpSpPr>
      <p:pic>
        <p:nvPicPr>
          <p:cNvPr id="115" name="Google Shape;115;p24"/>
          <p:cNvPicPr preferRelativeResize="0"/>
          <p:nvPr/>
        </p:nvPicPr>
        <p:blipFill>
          <a:blip r:embed="rId2">
            <a:alphaModFix/>
          </a:blip>
          <a:stretch>
            <a:fillRect/>
          </a:stretch>
        </p:blipFill>
        <p:spPr>
          <a:xfrm>
            <a:off x="0" y="0"/>
            <a:ext cx="12192015" cy="6858000"/>
          </a:xfrm>
          <a:prstGeom prst="rect">
            <a:avLst/>
          </a:prstGeom>
          <a:noFill/>
          <a:ln>
            <a:noFill/>
          </a:ln>
        </p:spPr>
      </p:pic>
      <p:sp>
        <p:nvSpPr>
          <p:cNvPr id="116" name="Google Shape;116;p24"/>
          <p:cNvSpPr txBox="1">
            <a:spLocks noGrp="1"/>
          </p:cNvSpPr>
          <p:nvPr>
            <p:ph type="ctrTitle"/>
          </p:nvPr>
        </p:nvSpPr>
        <p:spPr>
          <a:xfrm>
            <a:off x="497636" y="2951017"/>
            <a:ext cx="11027100" cy="808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SzPts val="4800"/>
              <a:buFont typeface="Arial"/>
              <a:buNone/>
              <a:defRPr sz="4800" b="1" i="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24"/>
          <p:cNvSpPr/>
          <p:nvPr/>
        </p:nvSpPr>
        <p:spPr>
          <a:xfrm>
            <a:off x="10177350" y="164975"/>
            <a:ext cx="1720200" cy="477000"/>
          </a:xfrm>
          <a:prstGeom prst="rect">
            <a:avLst/>
          </a:prstGeom>
          <a:solidFill>
            <a:srgbClr val="E4B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24"/>
          <p:cNvPicPr preferRelativeResize="0"/>
          <p:nvPr/>
        </p:nvPicPr>
        <p:blipFill rotWithShape="1">
          <a:blip r:embed="rId3">
            <a:alphaModFix/>
          </a:blip>
          <a:srcRect/>
          <a:stretch/>
        </p:blipFill>
        <p:spPr>
          <a:xfrm>
            <a:off x="10077091" y="220850"/>
            <a:ext cx="1676385" cy="362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_Bullet 3">
  <p:cSld name="Title and Content_Bullet_3">
    <p:spTree>
      <p:nvGrpSpPr>
        <p:cNvPr id="1" name="Shape 129"/>
        <p:cNvGrpSpPr/>
        <p:nvPr/>
      </p:nvGrpSpPr>
      <p:grpSpPr>
        <a:xfrm>
          <a:off x="0" y="0"/>
          <a:ext cx="0" cy="0"/>
          <a:chOff x="0" y="0"/>
          <a:chExt cx="0" cy="0"/>
        </a:xfrm>
      </p:grpSpPr>
      <p:sp>
        <p:nvSpPr>
          <p:cNvPr id="130" name="Google Shape;130;p27"/>
          <p:cNvSpPr txBox="1">
            <a:spLocks noGrp="1"/>
          </p:cNvSpPr>
          <p:nvPr>
            <p:ph type="body" idx="1"/>
          </p:nvPr>
        </p:nvSpPr>
        <p:spPr>
          <a:xfrm>
            <a:off x="240222" y="1048624"/>
            <a:ext cx="11747700" cy="4890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1F2555"/>
              </a:buClr>
              <a:buSzPts val="2800"/>
              <a:buFont typeface="Salesforce Sans"/>
              <a:buNone/>
              <a:defRPr sz="2800" b="1" i="0">
                <a:solidFill>
                  <a:schemeClr val="dk1"/>
                </a:solidFill>
                <a:latin typeface="Salesforce Sans"/>
                <a:ea typeface="Salesforce Sans"/>
                <a:cs typeface="Salesforce Sans"/>
                <a:sym typeface="Salesforce Sans"/>
              </a:defRPr>
            </a:lvl1pPr>
            <a:lvl2pPr marL="914400" lvl="1" indent="-368300" algn="l" rtl="0">
              <a:lnSpc>
                <a:spcPct val="90000"/>
              </a:lnSpc>
              <a:spcBef>
                <a:spcPts val="500"/>
              </a:spcBef>
              <a:spcAft>
                <a:spcPts val="0"/>
              </a:spcAft>
              <a:buClr>
                <a:srgbClr val="1F2555"/>
              </a:buClr>
              <a:buSzPts val="2200"/>
              <a:buFont typeface="Salesforce Sans"/>
              <a:buChar char="•"/>
              <a:defRPr sz="2200">
                <a:solidFill>
                  <a:srgbClr val="1F2555"/>
                </a:solidFill>
                <a:latin typeface="Salesforce Sans"/>
                <a:ea typeface="Salesforce Sans"/>
                <a:cs typeface="Salesforce Sans"/>
                <a:sym typeface="Salesforce Sans"/>
              </a:defRPr>
            </a:lvl2pPr>
            <a:lvl3pPr marL="1371600" lvl="2" indent="-355600" algn="l" rtl="0">
              <a:lnSpc>
                <a:spcPct val="90000"/>
              </a:lnSpc>
              <a:spcBef>
                <a:spcPts val="500"/>
              </a:spcBef>
              <a:spcAft>
                <a:spcPts val="0"/>
              </a:spcAft>
              <a:buClr>
                <a:srgbClr val="1F2555"/>
              </a:buClr>
              <a:buSzPts val="2000"/>
              <a:buFont typeface="Salesforce Sans"/>
              <a:buChar char="•"/>
              <a:defRPr>
                <a:solidFill>
                  <a:srgbClr val="1F2555"/>
                </a:solidFill>
                <a:latin typeface="Salesforce Sans"/>
                <a:ea typeface="Salesforce Sans"/>
                <a:cs typeface="Salesforce Sans"/>
                <a:sym typeface="Salesforce Sans"/>
              </a:defRPr>
            </a:lvl3pPr>
            <a:lvl4pPr marL="1828800" lvl="3" indent="-342900" algn="l" rtl="0">
              <a:lnSpc>
                <a:spcPct val="90000"/>
              </a:lnSpc>
              <a:spcBef>
                <a:spcPts val="500"/>
              </a:spcBef>
              <a:spcAft>
                <a:spcPts val="0"/>
              </a:spcAft>
              <a:buClr>
                <a:srgbClr val="1F2555"/>
              </a:buClr>
              <a:buSzPts val="1800"/>
              <a:buFont typeface="Salesforce Sans"/>
              <a:buChar char="•"/>
              <a:defRPr>
                <a:solidFill>
                  <a:srgbClr val="1F2555"/>
                </a:solidFill>
                <a:latin typeface="Salesforce Sans"/>
                <a:ea typeface="Salesforce Sans"/>
                <a:cs typeface="Salesforce Sans"/>
                <a:sym typeface="Salesforce Sans"/>
              </a:defRPr>
            </a:lvl4pPr>
            <a:lvl5pPr marL="2286000" lvl="4" indent="-342900" algn="l" rtl="0">
              <a:lnSpc>
                <a:spcPct val="90000"/>
              </a:lnSpc>
              <a:spcBef>
                <a:spcPts val="500"/>
              </a:spcBef>
              <a:spcAft>
                <a:spcPts val="0"/>
              </a:spcAft>
              <a:buClr>
                <a:srgbClr val="1F2555"/>
              </a:buClr>
              <a:buSzPts val="1800"/>
              <a:buFont typeface="Salesforce Sans"/>
              <a:buChar char="•"/>
              <a:defRPr>
                <a:solidFill>
                  <a:srgbClr val="1F2555"/>
                </a:solidFill>
                <a:latin typeface="Salesforce Sans"/>
                <a:ea typeface="Salesforce Sans"/>
                <a:cs typeface="Salesforce Sans"/>
                <a:sym typeface="Salesforce Sans"/>
              </a:defRPr>
            </a:lvl5pPr>
            <a:lvl6pPr marL="2743200" lvl="5"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6pPr>
            <a:lvl7pPr marL="3200400" lvl="6"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7pPr>
            <a:lvl8pPr marL="3657600" lvl="7"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8pPr>
            <a:lvl9pPr marL="4114800" lvl="8"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9pPr>
          </a:lstStyle>
          <a:p>
            <a:endParaRPr/>
          </a:p>
        </p:txBody>
      </p:sp>
      <p:sp>
        <p:nvSpPr>
          <p:cNvPr id="131" name="Google Shape;131;p27"/>
          <p:cNvSpPr txBox="1">
            <a:spLocks noGrp="1"/>
          </p:cNvSpPr>
          <p:nvPr>
            <p:ph type="title"/>
          </p:nvPr>
        </p:nvSpPr>
        <p:spPr>
          <a:xfrm>
            <a:off x="240223" y="233390"/>
            <a:ext cx="10151400" cy="588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1F2555"/>
              </a:buClr>
              <a:buSzPts val="3600"/>
              <a:buFont typeface="Avant Garde Demi SFDC"/>
              <a:buNone/>
              <a:defRPr sz="3200" i="0">
                <a:solidFill>
                  <a:schemeClr val="dk1"/>
                </a:solidFill>
                <a:latin typeface="Avant Garde Demi SFDC"/>
                <a:ea typeface="Avant Garde Demi SFDC"/>
                <a:cs typeface="Avant Garde Demi SFDC"/>
                <a:sym typeface="Avant Garde Demi SFD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32" name="Google Shape;132;p27"/>
          <p:cNvPicPr preferRelativeResize="0"/>
          <p:nvPr/>
        </p:nvPicPr>
        <p:blipFill>
          <a:blip r:embed="rId2">
            <a:alphaModFix/>
          </a:blip>
          <a:stretch>
            <a:fillRect/>
          </a:stretch>
        </p:blipFill>
        <p:spPr>
          <a:xfrm>
            <a:off x="9028675" y="3881800"/>
            <a:ext cx="3163324" cy="2976201"/>
          </a:xfrm>
          <a:prstGeom prst="rect">
            <a:avLst/>
          </a:prstGeom>
          <a:noFill/>
          <a:ln>
            <a:noFill/>
          </a:ln>
        </p:spPr>
      </p:pic>
      <p:pic>
        <p:nvPicPr>
          <p:cNvPr id="133" name="Google Shape;133;p27"/>
          <p:cNvPicPr preferRelativeResize="0"/>
          <p:nvPr/>
        </p:nvPicPr>
        <p:blipFill rotWithShape="1">
          <a:blip r:embed="rId3">
            <a:alphaModFix/>
          </a:blip>
          <a:srcRect/>
          <a:stretch/>
        </p:blipFill>
        <p:spPr>
          <a:xfrm>
            <a:off x="10077091" y="220850"/>
            <a:ext cx="1676385" cy="362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hank You">
  <p:cSld name="2_Thank You">
    <p:bg>
      <p:bgPr>
        <a:solidFill>
          <a:schemeClr val="lt1"/>
        </a:solidFill>
        <a:effectLst/>
      </p:bgPr>
    </p:bg>
    <p:spTree>
      <p:nvGrpSpPr>
        <p:cNvPr id="1" name="Shape 187"/>
        <p:cNvGrpSpPr/>
        <p:nvPr/>
      </p:nvGrpSpPr>
      <p:grpSpPr>
        <a:xfrm>
          <a:off x="0" y="0"/>
          <a:ext cx="0" cy="0"/>
          <a:chOff x="0" y="0"/>
          <a:chExt cx="0" cy="0"/>
        </a:xfrm>
      </p:grpSpPr>
      <p:sp>
        <p:nvSpPr>
          <p:cNvPr id="188" name="Google Shape;188;p37"/>
          <p:cNvSpPr txBox="1">
            <a:spLocks noGrp="1"/>
          </p:cNvSpPr>
          <p:nvPr>
            <p:ph type="ctrTitle"/>
          </p:nvPr>
        </p:nvSpPr>
        <p:spPr>
          <a:xfrm>
            <a:off x="497636" y="2546252"/>
            <a:ext cx="11027100" cy="13131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lt1"/>
              </a:buClr>
              <a:buSzPts val="8500"/>
              <a:buFont typeface="Arial"/>
              <a:buNone/>
              <a:defRPr sz="8500" b="1" i="0">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9" name="Google Shape;189;p37"/>
          <p:cNvSpPr txBox="1">
            <a:spLocks noGrp="1"/>
          </p:cNvSpPr>
          <p:nvPr>
            <p:ph type="body" idx="1"/>
          </p:nvPr>
        </p:nvSpPr>
        <p:spPr>
          <a:xfrm>
            <a:off x="496888" y="3959217"/>
            <a:ext cx="11027700" cy="3816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2400"/>
              <a:buNone/>
              <a:defRPr sz="2400" b="1" i="0">
                <a:solidFill>
                  <a:schemeClr val="lt1"/>
                </a:solidFill>
                <a:latin typeface="Arial"/>
                <a:ea typeface="Arial"/>
                <a:cs typeface="Arial"/>
                <a:sym typeface="Arial"/>
              </a:defRPr>
            </a:lvl1pPr>
            <a:lvl2pPr marL="914400" lvl="1" indent="-342900" algn="l" rtl="0">
              <a:lnSpc>
                <a:spcPct val="90000"/>
              </a:lnSpc>
              <a:spcBef>
                <a:spcPts val="500"/>
              </a:spcBef>
              <a:spcAft>
                <a:spcPts val="0"/>
              </a:spcAft>
              <a:buClr>
                <a:schemeClr val="dk1"/>
              </a:buClr>
              <a:buSzPts val="1800"/>
              <a:buFont typeface="Salesforce Sans"/>
              <a:buChar char="•"/>
              <a:defRPr>
                <a:latin typeface="Salesforce Sans"/>
                <a:ea typeface="Salesforce Sans"/>
                <a:cs typeface="Salesforce Sans"/>
                <a:sym typeface="Salesforce Sans"/>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90" name="Google Shape;190;p37"/>
          <p:cNvPicPr preferRelativeResize="0"/>
          <p:nvPr/>
        </p:nvPicPr>
        <p:blipFill rotWithShape="1">
          <a:blip r:embed="rId2">
            <a:alphaModFix/>
          </a:blip>
          <a:srcRect/>
          <a:stretch/>
        </p:blipFill>
        <p:spPr>
          <a:xfrm>
            <a:off x="10077091" y="220850"/>
            <a:ext cx="1676385" cy="362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0"/>
              </a:spcBef>
              <a:spcAft>
                <a:spcPts val="0"/>
              </a:spcAft>
              <a:buClr>
                <a:schemeClr val="dk2"/>
              </a:buClr>
              <a:buSzPts val="1900"/>
              <a:buChar char="○"/>
              <a:defRPr sz="1900">
                <a:solidFill>
                  <a:schemeClr val="dk2"/>
                </a:solidFill>
              </a:defRPr>
            </a:lvl2pPr>
            <a:lvl3pPr marL="1371600" lvl="2" indent="-349250" rtl="0">
              <a:lnSpc>
                <a:spcPct val="115000"/>
              </a:lnSpc>
              <a:spcBef>
                <a:spcPts val="0"/>
              </a:spcBef>
              <a:spcAft>
                <a:spcPts val="0"/>
              </a:spcAft>
              <a:buClr>
                <a:schemeClr val="dk2"/>
              </a:buClr>
              <a:buSzPts val="1900"/>
              <a:buChar char="■"/>
              <a:defRPr sz="1900">
                <a:solidFill>
                  <a:schemeClr val="dk2"/>
                </a:solidFill>
              </a:defRPr>
            </a:lvl3pPr>
            <a:lvl4pPr marL="1828800" lvl="3" indent="-349250" rtl="0">
              <a:lnSpc>
                <a:spcPct val="115000"/>
              </a:lnSpc>
              <a:spcBef>
                <a:spcPts val="0"/>
              </a:spcBef>
              <a:spcAft>
                <a:spcPts val="0"/>
              </a:spcAft>
              <a:buClr>
                <a:schemeClr val="dk2"/>
              </a:buClr>
              <a:buSzPts val="1900"/>
              <a:buChar char="●"/>
              <a:defRPr sz="1900">
                <a:solidFill>
                  <a:schemeClr val="dk2"/>
                </a:solidFill>
              </a:defRPr>
            </a:lvl4pPr>
            <a:lvl5pPr marL="2286000" lvl="4" indent="-349250" rtl="0">
              <a:lnSpc>
                <a:spcPct val="115000"/>
              </a:lnSpc>
              <a:spcBef>
                <a:spcPts val="0"/>
              </a:spcBef>
              <a:spcAft>
                <a:spcPts val="0"/>
              </a:spcAft>
              <a:buClr>
                <a:schemeClr val="dk2"/>
              </a:buClr>
              <a:buSzPts val="1900"/>
              <a:buChar char="○"/>
              <a:defRPr sz="1900">
                <a:solidFill>
                  <a:schemeClr val="dk2"/>
                </a:solidFill>
              </a:defRPr>
            </a:lvl5pPr>
            <a:lvl6pPr marL="2743200" lvl="5" indent="-349250" rtl="0">
              <a:lnSpc>
                <a:spcPct val="115000"/>
              </a:lnSpc>
              <a:spcBef>
                <a:spcPts val="0"/>
              </a:spcBef>
              <a:spcAft>
                <a:spcPts val="0"/>
              </a:spcAft>
              <a:buClr>
                <a:schemeClr val="dk2"/>
              </a:buClr>
              <a:buSzPts val="1900"/>
              <a:buChar char="■"/>
              <a:defRPr sz="1900">
                <a:solidFill>
                  <a:schemeClr val="dk2"/>
                </a:solidFill>
              </a:defRPr>
            </a:lvl6pPr>
            <a:lvl7pPr marL="3200400" lvl="6" indent="-349250" rtl="0">
              <a:lnSpc>
                <a:spcPct val="115000"/>
              </a:lnSpc>
              <a:spcBef>
                <a:spcPts val="0"/>
              </a:spcBef>
              <a:spcAft>
                <a:spcPts val="0"/>
              </a:spcAft>
              <a:buClr>
                <a:schemeClr val="dk2"/>
              </a:buClr>
              <a:buSzPts val="1900"/>
              <a:buChar char="●"/>
              <a:defRPr sz="1900">
                <a:solidFill>
                  <a:schemeClr val="dk2"/>
                </a:solidFill>
              </a:defRPr>
            </a:lvl7pPr>
            <a:lvl8pPr marL="3657600" lvl="7" indent="-349250" rtl="0">
              <a:lnSpc>
                <a:spcPct val="115000"/>
              </a:lnSpc>
              <a:spcBef>
                <a:spcPts val="0"/>
              </a:spcBef>
              <a:spcAft>
                <a:spcPts val="0"/>
              </a:spcAft>
              <a:buClr>
                <a:schemeClr val="dk2"/>
              </a:buClr>
              <a:buSzPts val="1900"/>
              <a:buChar char="○"/>
              <a:defRPr sz="1900">
                <a:solidFill>
                  <a:schemeClr val="dk2"/>
                </a:solidFill>
              </a:defRPr>
            </a:lvl8pPr>
            <a:lvl9pPr marL="4114800" lvl="8" indent="-349250" rtl="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 id="2147483665" r:id="rId16"/>
    <p:sldLayoutId id="2147483670" r:id="rId17"/>
    <p:sldLayoutId id="2147483673"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palletsprojects.com/p/flask/" TargetMode="External"/><Relationship Id="rId7" Type="http://schemas.openxmlformats.org/officeDocument/2006/relationships/hyperlink" Target="https://github.com/kjmassey"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hyperlink" Target="https://vuetifyjs.com/en/" TargetMode="External"/><Relationship Id="rId5" Type="http://schemas.openxmlformats.org/officeDocument/2006/relationships/hyperlink" Target="https://vuejs.org/" TargetMode="External"/><Relationship Id="rId4" Type="http://schemas.openxmlformats.org/officeDocument/2006/relationships/hyperlink" Target="https://tableau.github.io/server-client-python/doc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8" Type="http://schemas.openxmlformats.org/officeDocument/2006/relationships/hyperlink" Target="http://datatheories.com/tableaucoders" TargetMode="External"/><Relationship Id="rId3" Type="http://schemas.openxmlformats.org/officeDocument/2006/relationships/hyperlink" Target="http://tableau.com/developer" TargetMode="External"/><Relationship Id="rId7" Type="http://schemas.openxmlformats.org/officeDocument/2006/relationships/hyperlink" Target="https://www.youtube.com/@tableaucoders"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hyperlink" Target="https://developer.salesforce.com/tools/tableau/embedding-playground" TargetMode="External"/><Relationship Id="rId5" Type="http://schemas.openxmlformats.org/officeDocument/2006/relationships/hyperlink" Target="https://www.postman.com/salesforce-developers/workspace/salesforce-developers/collection/12721794-7d783742-165f-4d10-8c4c-5719fb60fba2?action=share&amp;creator=13750038" TargetMode="External"/><Relationship Id="rId4" Type="http://schemas.openxmlformats.org/officeDocument/2006/relationships/hyperlink" Target="https://help.tableau.com/current/api/rest_api/en-us/REST/rest_api.ht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mailto:kyle.massey@gmail.com"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hyperlink" Target="https://datatheories.com/tableaucoders" TargetMode="External"/><Relationship Id="rId4" Type="http://schemas.openxmlformats.org/officeDocument/2006/relationships/hyperlink" Target="https://www.youtube.com/@tableaucod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2"/>
          <p:cNvSpPr txBox="1">
            <a:spLocks noGrp="1"/>
          </p:cNvSpPr>
          <p:nvPr>
            <p:ph type="body" idx="1"/>
          </p:nvPr>
        </p:nvSpPr>
        <p:spPr>
          <a:xfrm>
            <a:off x="240222" y="1048624"/>
            <a:ext cx="11747700" cy="48909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80000"/>
              </a:lnSpc>
              <a:spcBef>
                <a:spcPts val="0"/>
              </a:spcBef>
              <a:spcAft>
                <a:spcPts val="0"/>
              </a:spcAft>
              <a:buClr>
                <a:srgbClr val="1F2555"/>
              </a:buClr>
              <a:buSzPct val="108108"/>
              <a:buNone/>
            </a:pPr>
            <a:r>
              <a:rPr lang="en-US"/>
              <a:t>Fonts</a:t>
            </a:r>
            <a:endParaRPr/>
          </a:p>
          <a:p>
            <a:pPr marL="285750" lvl="0" indent="-285750" algn="l" rtl="0">
              <a:lnSpc>
                <a:spcPct val="125555"/>
              </a:lnSpc>
              <a:spcBef>
                <a:spcPts val="1000"/>
              </a:spcBef>
              <a:spcAft>
                <a:spcPts val="0"/>
              </a:spcAft>
              <a:buClr>
                <a:schemeClr val="dk1"/>
              </a:buClr>
              <a:buSzPct val="108108"/>
              <a:buFont typeface="Arial"/>
              <a:buChar char="•"/>
            </a:pPr>
            <a:r>
              <a:rPr lang="en-US" sz="1800" b="0">
                <a:solidFill>
                  <a:schemeClr val="dk1"/>
                </a:solidFill>
              </a:rPr>
              <a:t>This template has been formatted with </a:t>
            </a:r>
            <a:r>
              <a:rPr lang="en-US" sz="1800" b="0"/>
              <a:t>Salesforce Sans</a:t>
            </a:r>
            <a:r>
              <a:rPr lang="en-US" sz="1800" b="0">
                <a:solidFill>
                  <a:schemeClr val="dk1"/>
                </a:solidFill>
              </a:rPr>
              <a:t> and </a:t>
            </a:r>
            <a:r>
              <a:rPr lang="en-US" sz="1800" b="0"/>
              <a:t>Avant Garde</a:t>
            </a:r>
            <a:r>
              <a:rPr lang="en-US" sz="1800" b="0">
                <a:solidFill>
                  <a:schemeClr val="dk1"/>
                </a:solidFill>
              </a:rPr>
              <a:t> which are standard fonts set in the Slide Master to avoid compatibility issues.</a:t>
            </a:r>
            <a:endParaRPr sz="1800" b="0"/>
          </a:p>
          <a:p>
            <a:pPr marL="0" lvl="0" indent="0" algn="l" rtl="0">
              <a:lnSpc>
                <a:spcPct val="80000"/>
              </a:lnSpc>
              <a:spcBef>
                <a:spcPts val="2400"/>
              </a:spcBef>
              <a:spcAft>
                <a:spcPts val="0"/>
              </a:spcAft>
              <a:buClr>
                <a:srgbClr val="1F2555"/>
              </a:buClr>
              <a:buSzPct val="108108"/>
              <a:buNone/>
            </a:pPr>
            <a:r>
              <a:rPr lang="en-US"/>
              <a:t>Slide Titles and Headers</a:t>
            </a:r>
            <a:endParaRPr/>
          </a:p>
          <a:p>
            <a:pPr marL="285750" lvl="0" indent="-285750" algn="l" rtl="0">
              <a:lnSpc>
                <a:spcPct val="125555"/>
              </a:lnSpc>
              <a:spcBef>
                <a:spcPts val="600"/>
              </a:spcBef>
              <a:spcAft>
                <a:spcPts val="0"/>
              </a:spcAft>
              <a:buClr>
                <a:schemeClr val="dk1"/>
              </a:buClr>
              <a:buSzPct val="108108"/>
              <a:buFont typeface="Arial"/>
              <a:buChar char="•"/>
            </a:pPr>
            <a:r>
              <a:rPr lang="en-US" sz="1800" b="0">
                <a:solidFill>
                  <a:schemeClr val="dk1"/>
                </a:solidFill>
              </a:rPr>
              <a:t>Header text should be set in </a:t>
            </a:r>
            <a:r>
              <a:rPr lang="en-US" sz="1800" b="0"/>
              <a:t>Avant Garde</a:t>
            </a:r>
            <a:r>
              <a:rPr lang="en-US" sz="1800" b="0">
                <a:solidFill>
                  <a:schemeClr val="dk1"/>
                </a:solidFill>
              </a:rPr>
              <a:t> (</a:t>
            </a:r>
            <a:r>
              <a:rPr lang="en-US" sz="1800" b="0"/>
              <a:t>demi)</a:t>
            </a:r>
            <a:r>
              <a:rPr lang="en-US" sz="1800" b="0">
                <a:solidFill>
                  <a:schemeClr val="dk1"/>
                </a:solidFill>
              </a:rPr>
              <a:t> have each word capitalized and should be set at 32pt when possible. Use colored text for visual differentiation/focus.</a:t>
            </a:r>
            <a:endParaRPr/>
          </a:p>
          <a:p>
            <a:pPr marL="285750" lvl="0" indent="-285750" algn="l" rtl="0">
              <a:lnSpc>
                <a:spcPct val="125555"/>
              </a:lnSpc>
              <a:spcBef>
                <a:spcPts val="600"/>
              </a:spcBef>
              <a:spcAft>
                <a:spcPts val="0"/>
              </a:spcAft>
              <a:buClr>
                <a:schemeClr val="dk1"/>
              </a:buClr>
              <a:buSzPct val="108108"/>
              <a:buFont typeface="Arial"/>
              <a:buChar char="•"/>
            </a:pPr>
            <a:r>
              <a:rPr lang="en-US" sz="1800" b="0">
                <a:solidFill>
                  <a:schemeClr val="dk1"/>
                </a:solidFill>
              </a:rPr>
              <a:t>Main topics and subheads should be set at 28pt when possible. Use colored text for visual differentiation/focus.</a:t>
            </a:r>
            <a:endParaRPr/>
          </a:p>
          <a:p>
            <a:pPr marL="0" lvl="0" indent="0" algn="l" rtl="0">
              <a:lnSpc>
                <a:spcPct val="80000"/>
              </a:lnSpc>
              <a:spcBef>
                <a:spcPts val="600"/>
              </a:spcBef>
              <a:spcAft>
                <a:spcPts val="0"/>
              </a:spcAft>
              <a:buClr>
                <a:srgbClr val="1F2555"/>
              </a:buClr>
              <a:buSzPct val="108107"/>
              <a:buNone/>
            </a:pPr>
            <a:endParaRPr sz="2400">
              <a:solidFill>
                <a:schemeClr val="dk1"/>
              </a:solidFill>
            </a:endParaRPr>
          </a:p>
          <a:p>
            <a:pPr marL="0" lvl="0" indent="0" algn="l" rtl="0">
              <a:lnSpc>
                <a:spcPct val="80000"/>
              </a:lnSpc>
              <a:spcBef>
                <a:spcPts val="600"/>
              </a:spcBef>
              <a:spcAft>
                <a:spcPts val="0"/>
              </a:spcAft>
              <a:buClr>
                <a:schemeClr val="dk1"/>
              </a:buClr>
              <a:buSzPct val="108108"/>
              <a:buNone/>
            </a:pPr>
            <a:r>
              <a:rPr lang="en-US">
                <a:solidFill>
                  <a:schemeClr val="dk1"/>
                </a:solidFill>
              </a:rPr>
              <a:t>Body Copy</a:t>
            </a:r>
            <a:endParaRPr/>
          </a:p>
          <a:p>
            <a:pPr marL="285750" lvl="0" indent="-285750" algn="l" rtl="0">
              <a:lnSpc>
                <a:spcPct val="125555"/>
              </a:lnSpc>
              <a:spcBef>
                <a:spcPts val="600"/>
              </a:spcBef>
              <a:spcAft>
                <a:spcPts val="0"/>
              </a:spcAft>
              <a:buClr>
                <a:schemeClr val="dk1"/>
              </a:buClr>
              <a:buSzPct val="108108"/>
              <a:buFont typeface="Arial"/>
              <a:buChar char="•"/>
            </a:pPr>
            <a:r>
              <a:rPr lang="en-US" sz="1800" b="0">
                <a:solidFill>
                  <a:schemeClr val="dk1"/>
                </a:solidFill>
              </a:rPr>
              <a:t>Body copy should be set to </a:t>
            </a:r>
            <a:r>
              <a:rPr lang="en-US" sz="1800" b="0"/>
              <a:t>Salesforce Sans (normal)</a:t>
            </a:r>
            <a:r>
              <a:rPr lang="en-US" sz="1800" b="0">
                <a:solidFill>
                  <a:schemeClr val="dk1"/>
                </a:solidFill>
              </a:rPr>
              <a:t> 22pt when possible.</a:t>
            </a:r>
            <a:endParaRPr/>
          </a:p>
          <a:p>
            <a:pPr marL="285750" lvl="0" indent="-285750" algn="l" rtl="0">
              <a:lnSpc>
                <a:spcPct val="125555"/>
              </a:lnSpc>
              <a:spcBef>
                <a:spcPts val="600"/>
              </a:spcBef>
              <a:spcAft>
                <a:spcPts val="0"/>
              </a:spcAft>
              <a:buClr>
                <a:schemeClr val="dk1"/>
              </a:buClr>
              <a:buSzPct val="108108"/>
              <a:buFont typeface="Arial"/>
              <a:buChar char="•"/>
            </a:pPr>
            <a:r>
              <a:rPr lang="en-US" sz="1800" b="0">
                <a:solidFill>
                  <a:schemeClr val="dk1"/>
                </a:solidFill>
              </a:rPr>
              <a:t>Try to limit each slide to a maximum of 3 font sizes.</a:t>
            </a:r>
            <a:endParaRPr/>
          </a:p>
          <a:p>
            <a:pPr marL="0" lvl="0" indent="0" algn="l" rtl="0">
              <a:lnSpc>
                <a:spcPct val="80000"/>
              </a:lnSpc>
              <a:spcBef>
                <a:spcPts val="2400"/>
              </a:spcBef>
              <a:spcAft>
                <a:spcPts val="0"/>
              </a:spcAft>
              <a:buClr>
                <a:srgbClr val="1F2555"/>
              </a:buClr>
              <a:buSzPct val="108108"/>
              <a:buNone/>
            </a:pPr>
            <a:r>
              <a:rPr lang="en-US"/>
              <a:t>Type Tips</a:t>
            </a:r>
            <a:endParaRPr/>
          </a:p>
          <a:p>
            <a:pPr marL="285750" lvl="0" indent="-285750" algn="l" rtl="0">
              <a:lnSpc>
                <a:spcPct val="125555"/>
              </a:lnSpc>
              <a:spcBef>
                <a:spcPts val="600"/>
              </a:spcBef>
              <a:spcAft>
                <a:spcPts val="0"/>
              </a:spcAft>
              <a:buClr>
                <a:schemeClr val="dk1"/>
              </a:buClr>
              <a:buSzPct val="108108"/>
              <a:buFont typeface="Arial"/>
              <a:buChar char="•"/>
            </a:pPr>
            <a:r>
              <a:rPr lang="en-US" sz="1800" b="0">
                <a:solidFill>
                  <a:schemeClr val="dk1"/>
                </a:solidFill>
              </a:rPr>
              <a:t>Create visual differentiation/focus by using scale and color versus using bullets.</a:t>
            </a:r>
            <a:endParaRPr/>
          </a:p>
        </p:txBody>
      </p:sp>
      <p:sp>
        <p:nvSpPr>
          <p:cNvPr id="211" name="Google Shape;211;p42"/>
          <p:cNvSpPr txBox="1">
            <a:spLocks noGrp="1"/>
          </p:cNvSpPr>
          <p:nvPr>
            <p:ph type="title"/>
          </p:nvPr>
        </p:nvSpPr>
        <p:spPr>
          <a:xfrm>
            <a:off x="240223" y="233390"/>
            <a:ext cx="10151400" cy="58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F2555"/>
              </a:buClr>
              <a:buSzPts val="3600"/>
              <a:buFont typeface="Arial"/>
              <a:buNone/>
            </a:pPr>
            <a:r>
              <a:rPr lang="en-US" b="0">
                <a:latin typeface="Avant Garde Demi SFDC"/>
                <a:ea typeface="Avant Garde Demi SFDC"/>
                <a:cs typeface="Avant Garde Demi SFDC"/>
                <a:sym typeface="Avant Garde Demi SFDC"/>
              </a:rPr>
              <a:t>Typography</a:t>
            </a:r>
            <a:endParaRPr b="0">
              <a:latin typeface="Avant Garde Demi SFDC"/>
              <a:ea typeface="Avant Garde Demi SFDC"/>
              <a:cs typeface="Avant Garde Demi SFDC"/>
              <a:sym typeface="Avant Garde Demi SFD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7"/>
          <p:cNvSpPr txBox="1">
            <a:spLocks noGrp="1"/>
          </p:cNvSpPr>
          <p:nvPr>
            <p:ph type="body" idx="1"/>
          </p:nvPr>
        </p:nvSpPr>
        <p:spPr>
          <a:xfrm>
            <a:off x="240222" y="1048624"/>
            <a:ext cx="11747715" cy="489078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600"/>
              </a:spcBef>
              <a:spcAft>
                <a:spcPts val="0"/>
              </a:spcAft>
              <a:buClr>
                <a:srgbClr val="1F2555"/>
              </a:buClr>
              <a:buSzPts val="2000"/>
              <a:buNone/>
            </a:pPr>
            <a:r>
              <a:rPr lang="en-US" sz="2000" b="1" dirty="0">
                <a:solidFill>
                  <a:schemeClr val="dk1"/>
                </a:solidFill>
              </a:rPr>
              <a:t>You’re a large company with strict separation of duties:</a:t>
            </a:r>
          </a:p>
          <a:p>
            <a:pPr marL="800100" lvl="1" indent="-342900">
              <a:spcBef>
                <a:spcPts val="600"/>
              </a:spcBef>
              <a:buSzPts val="2000"/>
              <a:buFont typeface="Arial" panose="020B0604020202020204" pitchFamily="34" charset="0"/>
              <a:buChar char="•"/>
            </a:pPr>
            <a:r>
              <a:rPr lang="en-US" sz="1400" b="1" dirty="0">
                <a:solidFill>
                  <a:schemeClr val="dk1"/>
                </a:solidFill>
              </a:rPr>
              <a:t>You need to create multiple instances of each project (DEV/UAT/PROD)</a:t>
            </a:r>
          </a:p>
          <a:p>
            <a:pPr marL="800100" lvl="1" indent="-342900">
              <a:spcBef>
                <a:spcPts val="600"/>
              </a:spcBef>
              <a:buSzPts val="2000"/>
              <a:buFont typeface="Arial" panose="020B0604020202020204" pitchFamily="34" charset="0"/>
              <a:buChar char="•"/>
            </a:pPr>
            <a:r>
              <a:rPr lang="en-US" sz="1400" b="1" dirty="0">
                <a:solidFill>
                  <a:schemeClr val="dk1"/>
                </a:solidFill>
              </a:rPr>
              <a:t>You need to create multiple groups per project and assign the correct permissions per environment</a:t>
            </a:r>
          </a:p>
          <a:p>
            <a:pPr marL="800100" lvl="1" indent="-342900">
              <a:spcBef>
                <a:spcPts val="600"/>
              </a:spcBef>
              <a:buSzPts val="2000"/>
              <a:buFont typeface="Arial" panose="020B0604020202020204" pitchFamily="34" charset="0"/>
              <a:buChar char="•"/>
            </a:pPr>
            <a:endParaRPr lang="en-US" sz="1400" b="1" dirty="0">
              <a:solidFill>
                <a:schemeClr val="dk1"/>
              </a:solidFill>
            </a:endParaRPr>
          </a:p>
          <a:p>
            <a:pPr marL="0" indent="0">
              <a:spcBef>
                <a:spcPts val="600"/>
              </a:spcBef>
              <a:buSzPts val="2000"/>
            </a:pPr>
            <a:r>
              <a:rPr lang="en-US" sz="2000" dirty="0"/>
              <a:t>You’re a small company with limited or no L1/L2 support:</a:t>
            </a:r>
          </a:p>
          <a:p>
            <a:pPr marL="800100" lvl="1" indent="-342900">
              <a:spcBef>
                <a:spcPts val="600"/>
              </a:spcBef>
              <a:buSzPts val="2000"/>
              <a:buFont typeface="Arial" panose="020B0604020202020204" pitchFamily="34" charset="0"/>
              <a:buChar char="•"/>
            </a:pPr>
            <a:r>
              <a:rPr lang="en-US" sz="1400" b="1" dirty="0">
                <a:solidFill>
                  <a:schemeClr val="dk1"/>
                </a:solidFill>
              </a:rPr>
              <a:t>The process can be time-consuming and prone to human error</a:t>
            </a:r>
          </a:p>
          <a:p>
            <a:pPr marL="800100" lvl="1" indent="-342900">
              <a:spcBef>
                <a:spcPts val="600"/>
              </a:spcBef>
              <a:buSzPts val="2000"/>
              <a:buFont typeface="Arial" panose="020B0604020202020204" pitchFamily="34" charset="0"/>
              <a:buChar char="•"/>
            </a:pPr>
            <a:endParaRPr lang="en-US" sz="1400" b="1" dirty="0">
              <a:solidFill>
                <a:schemeClr val="dk1"/>
              </a:solidFill>
            </a:endParaRPr>
          </a:p>
          <a:p>
            <a:pPr marL="0" indent="0">
              <a:spcBef>
                <a:spcPts val="600"/>
              </a:spcBef>
              <a:buSzPts val="2000"/>
            </a:pPr>
            <a:r>
              <a:rPr lang="en-US" sz="2000" dirty="0"/>
              <a:t>You need or want to onboard multiple projects quickly</a:t>
            </a:r>
          </a:p>
          <a:p>
            <a:pPr marL="0" indent="0">
              <a:spcBef>
                <a:spcPts val="600"/>
              </a:spcBef>
              <a:buSzPts val="2000"/>
            </a:pPr>
            <a:endParaRPr lang="en-US" sz="2000" b="1" dirty="0">
              <a:solidFill>
                <a:schemeClr val="dk1"/>
              </a:solidFill>
            </a:endParaRPr>
          </a:p>
          <a:p>
            <a:pPr marL="0" indent="0">
              <a:spcBef>
                <a:spcPts val="600"/>
              </a:spcBef>
              <a:buSzPts val="2000"/>
            </a:pPr>
            <a:r>
              <a:rPr lang="en-US" sz="2000" dirty="0"/>
              <a:t>You anticipate your company’s usage of Tableau Server/Cloud growing quickly</a:t>
            </a:r>
            <a:endParaRPr sz="2000" b="1" dirty="0">
              <a:solidFill>
                <a:schemeClr val="dk1"/>
              </a:solidFill>
            </a:endParaRPr>
          </a:p>
        </p:txBody>
      </p:sp>
      <p:sp>
        <p:nvSpPr>
          <p:cNvPr id="369" name="Google Shape;369;p57"/>
          <p:cNvSpPr txBox="1">
            <a:spLocks noGrp="1"/>
          </p:cNvSpPr>
          <p:nvPr>
            <p:ph type="title"/>
          </p:nvPr>
        </p:nvSpPr>
        <p:spPr>
          <a:xfrm>
            <a:off x="240223" y="233390"/>
            <a:ext cx="10151400" cy="58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2555"/>
              </a:buClr>
              <a:buSzPts val="3600"/>
              <a:buFont typeface="Arial"/>
              <a:buNone/>
            </a:pPr>
            <a:r>
              <a:rPr lang="en-US" b="0" dirty="0">
                <a:solidFill>
                  <a:schemeClr val="dk1"/>
                </a:solidFill>
                <a:latin typeface="Avant Garde Demi SFDC"/>
                <a:ea typeface="Avant Garde Demi SFDC"/>
                <a:cs typeface="Avant Garde Demi SFDC"/>
                <a:sym typeface="Avant Garde Demi SFDC"/>
              </a:rPr>
              <a:t>When Onboarding is a Challenge</a:t>
            </a:r>
            <a:endParaRPr b="0" dirty="0">
              <a:solidFill>
                <a:schemeClr val="dk1"/>
              </a:solidFill>
              <a:latin typeface="Avant Garde Demi SFDC"/>
              <a:ea typeface="Avant Garde Demi SFDC"/>
              <a:cs typeface="Avant Garde Demi SFDC"/>
              <a:sym typeface="Avant Garde Demi SFDC"/>
            </a:endParaRPr>
          </a:p>
        </p:txBody>
      </p:sp>
    </p:spTree>
    <p:extLst>
      <p:ext uri="{BB962C8B-B14F-4D97-AF65-F5344CB8AC3E}">
        <p14:creationId xmlns:p14="http://schemas.microsoft.com/office/powerpoint/2010/main" val="2711090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ctrTitle"/>
          </p:nvPr>
        </p:nvSpPr>
        <p:spPr>
          <a:xfrm>
            <a:off x="497636" y="2951017"/>
            <a:ext cx="11027044" cy="80886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3200" b="0" dirty="0">
                <a:solidFill>
                  <a:srgbClr val="003366"/>
                </a:solidFill>
                <a:latin typeface="Avant Garde Demi SFDC"/>
                <a:ea typeface="Avant Garde Demi SFDC"/>
                <a:cs typeface="Avant Garde Demi SFDC"/>
                <a:sym typeface="Avant Garde Demi SFDC"/>
              </a:rPr>
              <a:t>A look at the “old way” of doing things..</a:t>
            </a:r>
            <a:endParaRPr sz="3200" b="0" dirty="0">
              <a:solidFill>
                <a:srgbClr val="003366"/>
              </a:solidFill>
              <a:latin typeface="Avant Garde Demi SFDC"/>
              <a:ea typeface="Avant Garde Demi SFDC"/>
              <a:cs typeface="Avant Garde Demi SFDC"/>
              <a:sym typeface="Avant Garde Demi SFDC"/>
            </a:endParaRPr>
          </a:p>
        </p:txBody>
      </p:sp>
      <p:pic>
        <p:nvPicPr>
          <p:cNvPr id="344" name="Google Shape;344;p53" descr="Google Shape;1522;p170"/>
          <p:cNvPicPr preferRelativeResize="0"/>
          <p:nvPr/>
        </p:nvPicPr>
        <p:blipFill rotWithShape="1">
          <a:blip r:embed="rId3">
            <a:alphaModFix/>
          </a:blip>
          <a:srcRect l="21807" b="6437"/>
          <a:stretch/>
        </p:blipFill>
        <p:spPr>
          <a:xfrm>
            <a:off x="0" y="5926470"/>
            <a:ext cx="2229606" cy="931530"/>
          </a:xfrm>
          <a:prstGeom prst="rect">
            <a:avLst/>
          </a:prstGeom>
          <a:noFill/>
          <a:ln>
            <a:noFill/>
          </a:ln>
        </p:spPr>
      </p:pic>
    </p:spTree>
    <p:extLst>
      <p:ext uri="{BB962C8B-B14F-4D97-AF65-F5344CB8AC3E}">
        <p14:creationId xmlns:p14="http://schemas.microsoft.com/office/powerpoint/2010/main" val="147003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ctrTitle"/>
          </p:nvPr>
        </p:nvSpPr>
        <p:spPr>
          <a:xfrm>
            <a:off x="497636" y="2951017"/>
            <a:ext cx="11027044" cy="80886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3200" b="0" dirty="0">
                <a:solidFill>
                  <a:srgbClr val="003366"/>
                </a:solidFill>
                <a:latin typeface="Avant Garde Demi SFDC"/>
                <a:ea typeface="Avant Garde Demi SFDC"/>
                <a:cs typeface="Avant Garde Demi SFDC"/>
                <a:sym typeface="Avant Garde Demi SFDC"/>
              </a:rPr>
              <a:t>Now let’s automate!</a:t>
            </a:r>
            <a:endParaRPr sz="3200" b="0" dirty="0">
              <a:solidFill>
                <a:srgbClr val="003366"/>
              </a:solidFill>
              <a:latin typeface="Avant Garde Demi SFDC"/>
              <a:ea typeface="Avant Garde Demi SFDC"/>
              <a:cs typeface="Avant Garde Demi SFDC"/>
              <a:sym typeface="Avant Garde Demi SFDC"/>
            </a:endParaRPr>
          </a:p>
        </p:txBody>
      </p:sp>
      <p:pic>
        <p:nvPicPr>
          <p:cNvPr id="344" name="Google Shape;344;p53" descr="Google Shape;1522;p170"/>
          <p:cNvPicPr preferRelativeResize="0"/>
          <p:nvPr/>
        </p:nvPicPr>
        <p:blipFill rotWithShape="1">
          <a:blip r:embed="rId3">
            <a:alphaModFix/>
          </a:blip>
          <a:srcRect l="21807" b="6437"/>
          <a:stretch/>
        </p:blipFill>
        <p:spPr>
          <a:xfrm>
            <a:off x="0" y="5926470"/>
            <a:ext cx="2229606" cy="931530"/>
          </a:xfrm>
          <a:prstGeom prst="rect">
            <a:avLst/>
          </a:prstGeom>
          <a:noFill/>
          <a:ln>
            <a:noFill/>
          </a:ln>
        </p:spPr>
      </p:pic>
    </p:spTree>
    <p:extLst>
      <p:ext uri="{BB962C8B-B14F-4D97-AF65-F5344CB8AC3E}">
        <p14:creationId xmlns:p14="http://schemas.microsoft.com/office/powerpoint/2010/main" val="328946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7"/>
          <p:cNvSpPr txBox="1">
            <a:spLocks noGrp="1"/>
          </p:cNvSpPr>
          <p:nvPr>
            <p:ph type="body" idx="1"/>
          </p:nvPr>
        </p:nvSpPr>
        <p:spPr>
          <a:xfrm>
            <a:off x="240222" y="1048624"/>
            <a:ext cx="11747715" cy="489078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600"/>
              </a:spcBef>
              <a:spcAft>
                <a:spcPts val="0"/>
              </a:spcAft>
              <a:buClr>
                <a:srgbClr val="1F2555"/>
              </a:buClr>
              <a:buSzPts val="2000"/>
              <a:buNone/>
            </a:pPr>
            <a:r>
              <a:rPr lang="en-US" sz="2000" b="1" dirty="0">
                <a:solidFill>
                  <a:schemeClr val="dk1"/>
                </a:solidFill>
              </a:rPr>
              <a:t>Python</a:t>
            </a:r>
          </a:p>
          <a:p>
            <a:pPr marL="800100" lvl="1" indent="-342900">
              <a:spcBef>
                <a:spcPts val="600"/>
              </a:spcBef>
              <a:buSzPts val="2000"/>
              <a:buFont typeface="Arial" panose="020B0604020202020204" pitchFamily="34" charset="0"/>
              <a:buChar char="•"/>
            </a:pPr>
            <a:r>
              <a:rPr lang="en-US" sz="1400" b="1" dirty="0">
                <a:solidFill>
                  <a:schemeClr val="dk1"/>
                </a:solidFill>
              </a:rPr>
              <a:t>Flask – a lightweight library for building APIs</a:t>
            </a:r>
          </a:p>
          <a:p>
            <a:pPr marL="1257300" lvl="2" indent="-342900">
              <a:spcBef>
                <a:spcPts val="600"/>
              </a:spcBef>
              <a:buFont typeface="Arial" panose="020B0604020202020204" pitchFamily="34" charset="0"/>
              <a:buChar char="•"/>
            </a:pPr>
            <a:r>
              <a:rPr lang="en-US" sz="1400" b="1" dirty="0">
                <a:solidFill>
                  <a:schemeClr val="dk1"/>
                </a:solidFill>
                <a:hlinkClick r:id="rId3"/>
              </a:rPr>
              <a:t>https://palletsprojects.com/p/flask/</a:t>
            </a:r>
            <a:endParaRPr lang="en-US" sz="1400" b="1" dirty="0">
              <a:solidFill>
                <a:schemeClr val="dk1"/>
              </a:solidFill>
            </a:endParaRPr>
          </a:p>
          <a:p>
            <a:pPr marL="800100" lvl="1" indent="-342900">
              <a:spcBef>
                <a:spcPts val="600"/>
              </a:spcBef>
              <a:buSzPts val="2000"/>
              <a:buFont typeface="Arial" panose="020B0604020202020204" pitchFamily="34" charset="0"/>
              <a:buChar char="•"/>
            </a:pPr>
            <a:r>
              <a:rPr lang="en-US" sz="1400" b="1" dirty="0">
                <a:solidFill>
                  <a:schemeClr val="dk1"/>
                </a:solidFill>
              </a:rPr>
              <a:t>Tableau Server Client (TSC) – Tableau’s official Python library for interacting with the REST API</a:t>
            </a:r>
          </a:p>
          <a:p>
            <a:pPr marL="1257300" lvl="2" indent="-342900">
              <a:spcBef>
                <a:spcPts val="600"/>
              </a:spcBef>
              <a:buFont typeface="Arial" panose="020B0604020202020204" pitchFamily="34" charset="0"/>
              <a:buChar char="•"/>
            </a:pPr>
            <a:r>
              <a:rPr lang="en-US" sz="1400" b="1" dirty="0">
                <a:solidFill>
                  <a:schemeClr val="dk1"/>
                </a:solidFill>
                <a:hlinkClick r:id="rId4"/>
              </a:rPr>
              <a:t>https://tableau.github.io/server-client-python/docs/</a:t>
            </a:r>
            <a:endParaRPr lang="en-US" sz="1400" b="1" dirty="0">
              <a:solidFill>
                <a:schemeClr val="dk1"/>
              </a:solidFill>
            </a:endParaRPr>
          </a:p>
          <a:p>
            <a:pPr marL="1257300" lvl="2" indent="-342900">
              <a:spcBef>
                <a:spcPts val="600"/>
              </a:spcBef>
              <a:buFont typeface="Arial" panose="020B0604020202020204" pitchFamily="34" charset="0"/>
              <a:buChar char="•"/>
            </a:pPr>
            <a:endParaRPr lang="en-US" sz="1400" b="1" dirty="0">
              <a:solidFill>
                <a:schemeClr val="dk1"/>
              </a:solidFill>
            </a:endParaRPr>
          </a:p>
          <a:p>
            <a:pPr marL="0" indent="0">
              <a:spcBef>
                <a:spcPts val="600"/>
              </a:spcBef>
              <a:buSzPts val="2000"/>
            </a:pPr>
            <a:r>
              <a:rPr lang="en-US" sz="2000" dirty="0"/>
              <a:t>Vue.js</a:t>
            </a:r>
          </a:p>
          <a:p>
            <a:pPr marL="800100" lvl="1" indent="-342900">
              <a:spcBef>
                <a:spcPts val="600"/>
              </a:spcBef>
              <a:buSzPts val="2000"/>
              <a:buFont typeface="Arial" panose="020B0604020202020204" pitchFamily="34" charset="0"/>
              <a:buChar char="•"/>
            </a:pPr>
            <a:r>
              <a:rPr lang="en-US" sz="1400" b="1" dirty="0" err="1">
                <a:solidFill>
                  <a:schemeClr val="dk1"/>
                </a:solidFill>
              </a:rPr>
              <a:t>Javascript</a:t>
            </a:r>
            <a:r>
              <a:rPr lang="en-US" sz="1400" b="1" dirty="0">
                <a:solidFill>
                  <a:schemeClr val="dk1"/>
                </a:solidFill>
              </a:rPr>
              <a:t> framework for creating single-page applications (SPA)</a:t>
            </a:r>
          </a:p>
          <a:p>
            <a:pPr marL="1257300" lvl="2" indent="-342900">
              <a:spcBef>
                <a:spcPts val="600"/>
              </a:spcBef>
              <a:buFont typeface="Arial" panose="020B0604020202020204" pitchFamily="34" charset="0"/>
              <a:buChar char="•"/>
            </a:pPr>
            <a:r>
              <a:rPr lang="en-US" sz="1400" b="1" dirty="0">
                <a:solidFill>
                  <a:schemeClr val="dk1"/>
                </a:solidFill>
                <a:hlinkClick r:id="rId5"/>
              </a:rPr>
              <a:t>https://vuejs.org/</a:t>
            </a:r>
            <a:endParaRPr lang="en-US" sz="1400" b="1" dirty="0">
              <a:solidFill>
                <a:schemeClr val="dk1"/>
              </a:solidFill>
            </a:endParaRPr>
          </a:p>
          <a:p>
            <a:pPr marL="342900" indent="-342900">
              <a:spcBef>
                <a:spcPts val="600"/>
              </a:spcBef>
              <a:buSzPts val="2000"/>
              <a:buFont typeface="Arial" panose="020B0604020202020204" pitchFamily="34" charset="0"/>
              <a:buChar char="•"/>
            </a:pPr>
            <a:endParaRPr lang="en-US" sz="2000" dirty="0"/>
          </a:p>
          <a:p>
            <a:pPr marL="0" indent="0">
              <a:spcBef>
                <a:spcPts val="600"/>
              </a:spcBef>
              <a:buSzPts val="2000"/>
            </a:pPr>
            <a:r>
              <a:rPr lang="en-US" sz="2000" dirty="0" err="1"/>
              <a:t>Vuetify</a:t>
            </a:r>
            <a:endParaRPr lang="en-US" sz="2000" dirty="0"/>
          </a:p>
          <a:p>
            <a:pPr marL="800100" lvl="1" indent="-342900">
              <a:spcBef>
                <a:spcPts val="600"/>
              </a:spcBef>
              <a:buSzPts val="2000"/>
              <a:buFont typeface="Arial" panose="020B0604020202020204" pitchFamily="34" charset="0"/>
              <a:buChar char="•"/>
            </a:pPr>
            <a:r>
              <a:rPr lang="en-US" sz="1400" b="1" dirty="0">
                <a:solidFill>
                  <a:schemeClr val="dk1"/>
                </a:solidFill>
              </a:rPr>
              <a:t>Prebuilt components for use with Vue that conform to the Material Design standard</a:t>
            </a:r>
          </a:p>
          <a:p>
            <a:pPr marL="1257300" lvl="2" indent="-342900">
              <a:spcBef>
                <a:spcPts val="600"/>
              </a:spcBef>
              <a:buFont typeface="Arial" panose="020B0604020202020204" pitchFamily="34" charset="0"/>
              <a:buChar char="•"/>
            </a:pPr>
            <a:r>
              <a:rPr lang="en-US" sz="1400" b="1" dirty="0">
                <a:solidFill>
                  <a:schemeClr val="dk1"/>
                </a:solidFill>
                <a:hlinkClick r:id="rId6"/>
              </a:rPr>
              <a:t>https://vuetifyjs.com/en/</a:t>
            </a:r>
            <a:endParaRPr lang="en-US" sz="1400" b="1" dirty="0">
              <a:solidFill>
                <a:schemeClr val="dk1"/>
              </a:solidFill>
            </a:endParaRPr>
          </a:p>
          <a:p>
            <a:pPr marL="800100" lvl="1" indent="-342900">
              <a:spcBef>
                <a:spcPts val="600"/>
              </a:spcBef>
              <a:buSzPts val="2000"/>
              <a:buFont typeface="Arial" panose="020B0604020202020204" pitchFamily="34" charset="0"/>
              <a:buChar char="•"/>
            </a:pPr>
            <a:endParaRPr lang="en-US" sz="1400" b="1" dirty="0">
              <a:solidFill>
                <a:schemeClr val="dk1"/>
              </a:solidFill>
            </a:endParaRPr>
          </a:p>
          <a:p>
            <a:pPr marL="0" indent="0">
              <a:spcBef>
                <a:spcPts val="600"/>
              </a:spcBef>
              <a:buSzPts val="2000"/>
            </a:pPr>
            <a:r>
              <a:rPr lang="en-US" sz="2000" dirty="0" err="1"/>
              <a:t>Github</a:t>
            </a:r>
            <a:r>
              <a:rPr lang="en-US" sz="2000" dirty="0"/>
              <a:t>:</a:t>
            </a:r>
          </a:p>
          <a:p>
            <a:pPr marL="800100" lvl="1" indent="-342900">
              <a:spcBef>
                <a:spcPts val="600"/>
              </a:spcBef>
              <a:buSzPts val="2000"/>
              <a:buFont typeface="Arial" panose="020B0604020202020204" pitchFamily="34" charset="0"/>
              <a:buChar char="•"/>
            </a:pPr>
            <a:r>
              <a:rPr lang="en-US" sz="1400" b="1" dirty="0">
                <a:solidFill>
                  <a:schemeClr val="dk1"/>
                </a:solidFill>
              </a:rPr>
              <a:t>All of today’s code/examples will be available – steal away!</a:t>
            </a:r>
          </a:p>
          <a:p>
            <a:pPr marL="1257300" lvl="2" indent="-342900">
              <a:spcBef>
                <a:spcPts val="600"/>
              </a:spcBef>
              <a:buFont typeface="Arial" panose="020B0604020202020204" pitchFamily="34" charset="0"/>
              <a:buChar char="•"/>
            </a:pPr>
            <a:r>
              <a:rPr lang="en-US" sz="1400" b="1" dirty="0">
                <a:solidFill>
                  <a:schemeClr val="dk1"/>
                </a:solidFill>
                <a:hlinkClick r:id="rId7"/>
              </a:rPr>
              <a:t>https://github.com/kjmassey</a:t>
            </a:r>
            <a:endParaRPr lang="en-US" sz="1400" b="1" dirty="0">
              <a:solidFill>
                <a:schemeClr val="dk1"/>
              </a:solidFill>
            </a:endParaRPr>
          </a:p>
          <a:p>
            <a:pPr marL="914400" lvl="2" indent="0">
              <a:spcBef>
                <a:spcPts val="600"/>
              </a:spcBef>
              <a:buNone/>
            </a:pPr>
            <a:r>
              <a:rPr lang="en-US" sz="1100" b="1" dirty="0">
                <a:solidFill>
                  <a:schemeClr val="dk1"/>
                </a:solidFill>
              </a:rPr>
              <a:t> </a:t>
            </a:r>
          </a:p>
        </p:txBody>
      </p:sp>
      <p:sp>
        <p:nvSpPr>
          <p:cNvPr id="369" name="Google Shape;369;p57"/>
          <p:cNvSpPr txBox="1">
            <a:spLocks noGrp="1"/>
          </p:cNvSpPr>
          <p:nvPr>
            <p:ph type="title"/>
          </p:nvPr>
        </p:nvSpPr>
        <p:spPr>
          <a:xfrm>
            <a:off x="240223" y="233390"/>
            <a:ext cx="10151400" cy="58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2555"/>
              </a:buClr>
              <a:buSzPts val="3600"/>
              <a:buFont typeface="Arial"/>
              <a:buNone/>
            </a:pPr>
            <a:r>
              <a:rPr lang="en-US" b="0" dirty="0">
                <a:solidFill>
                  <a:schemeClr val="dk1"/>
                </a:solidFill>
                <a:latin typeface="Avant Garde Demi SFDC"/>
                <a:ea typeface="Avant Garde Demi SFDC"/>
                <a:cs typeface="Avant Garde Demi SFDC"/>
                <a:sym typeface="Avant Garde Demi SFDC"/>
              </a:rPr>
              <a:t>Tools we’ll be using</a:t>
            </a:r>
            <a:endParaRPr b="0" dirty="0">
              <a:solidFill>
                <a:schemeClr val="dk1"/>
              </a:solidFill>
              <a:latin typeface="Avant Garde Demi SFDC"/>
              <a:ea typeface="Avant Garde Demi SFDC"/>
              <a:cs typeface="Avant Garde Demi SFDC"/>
              <a:sym typeface="Avant Garde Demi SFDC"/>
            </a:endParaRPr>
          </a:p>
        </p:txBody>
      </p:sp>
    </p:spTree>
    <p:extLst>
      <p:ext uri="{BB962C8B-B14F-4D97-AF65-F5344CB8AC3E}">
        <p14:creationId xmlns:p14="http://schemas.microsoft.com/office/powerpoint/2010/main" val="158326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ctrTitle"/>
          </p:nvPr>
        </p:nvSpPr>
        <p:spPr>
          <a:xfrm>
            <a:off x="497636" y="2951017"/>
            <a:ext cx="11027044" cy="80886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3200" b="0" dirty="0">
                <a:solidFill>
                  <a:srgbClr val="003366"/>
                </a:solidFill>
                <a:latin typeface="Avant Garde Demi SFDC"/>
                <a:ea typeface="Avant Garde Demi SFDC"/>
                <a:cs typeface="Avant Garde Demi SFDC"/>
                <a:sym typeface="Avant Garde Demi SFDC"/>
              </a:rPr>
              <a:t>Demo/Code Review</a:t>
            </a:r>
            <a:endParaRPr sz="3200" b="0" dirty="0">
              <a:solidFill>
                <a:srgbClr val="003366"/>
              </a:solidFill>
              <a:latin typeface="Avant Garde Demi SFDC"/>
              <a:ea typeface="Avant Garde Demi SFDC"/>
              <a:cs typeface="Avant Garde Demi SFDC"/>
              <a:sym typeface="Avant Garde Demi SFDC"/>
            </a:endParaRPr>
          </a:p>
        </p:txBody>
      </p:sp>
      <p:pic>
        <p:nvPicPr>
          <p:cNvPr id="344" name="Google Shape;344;p53" descr="Google Shape;1522;p170"/>
          <p:cNvPicPr preferRelativeResize="0"/>
          <p:nvPr/>
        </p:nvPicPr>
        <p:blipFill rotWithShape="1">
          <a:blip r:embed="rId3">
            <a:alphaModFix/>
          </a:blip>
          <a:srcRect l="21807" b="6437"/>
          <a:stretch/>
        </p:blipFill>
        <p:spPr>
          <a:xfrm>
            <a:off x="0" y="5926470"/>
            <a:ext cx="2229606" cy="931530"/>
          </a:xfrm>
          <a:prstGeom prst="rect">
            <a:avLst/>
          </a:prstGeom>
          <a:noFill/>
          <a:ln>
            <a:noFill/>
          </a:ln>
        </p:spPr>
      </p:pic>
    </p:spTree>
    <p:extLst>
      <p:ext uri="{BB962C8B-B14F-4D97-AF65-F5344CB8AC3E}">
        <p14:creationId xmlns:p14="http://schemas.microsoft.com/office/powerpoint/2010/main" val="593528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7" name="Picture 6">
            <a:extLst>
              <a:ext uri="{FF2B5EF4-FFF2-40B4-BE49-F238E27FC236}">
                <a16:creationId xmlns:a16="http://schemas.microsoft.com/office/drawing/2014/main" id="{518DAFEB-9D63-8069-FD27-5ECC511F0657}"/>
              </a:ext>
            </a:extLst>
          </p:cNvPr>
          <p:cNvPicPr>
            <a:picLocks noChangeAspect="1"/>
          </p:cNvPicPr>
          <p:nvPr/>
        </p:nvPicPr>
        <p:blipFill>
          <a:blip r:embed="rId3"/>
          <a:stretch>
            <a:fillRect/>
          </a:stretch>
        </p:blipFill>
        <p:spPr>
          <a:xfrm>
            <a:off x="1102032" y="1121174"/>
            <a:ext cx="9987935" cy="4861315"/>
          </a:xfrm>
          <a:prstGeom prst="rect">
            <a:avLst/>
          </a:prstGeom>
        </p:spPr>
      </p:pic>
    </p:spTree>
    <p:extLst>
      <p:ext uri="{BB962C8B-B14F-4D97-AF65-F5344CB8AC3E}">
        <p14:creationId xmlns:p14="http://schemas.microsoft.com/office/powerpoint/2010/main" val="241456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ctrTitle"/>
          </p:nvPr>
        </p:nvSpPr>
        <p:spPr>
          <a:xfrm>
            <a:off x="497636" y="2951017"/>
            <a:ext cx="11027044" cy="80886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3200" b="0" dirty="0">
                <a:solidFill>
                  <a:srgbClr val="003366"/>
                </a:solidFill>
                <a:latin typeface="Avant Garde Demi SFDC"/>
                <a:ea typeface="Avant Garde Demi SFDC"/>
                <a:cs typeface="Avant Garde Demi SFDC"/>
                <a:sym typeface="Avant Garde Demi SFDC"/>
              </a:rPr>
              <a:t>Q&amp;A</a:t>
            </a:r>
            <a:endParaRPr sz="3200" b="0" dirty="0">
              <a:solidFill>
                <a:srgbClr val="003366"/>
              </a:solidFill>
              <a:latin typeface="Avant Garde Demi SFDC"/>
              <a:ea typeface="Avant Garde Demi SFDC"/>
              <a:cs typeface="Avant Garde Demi SFDC"/>
              <a:sym typeface="Avant Garde Demi SFDC"/>
            </a:endParaRPr>
          </a:p>
        </p:txBody>
      </p:sp>
      <p:pic>
        <p:nvPicPr>
          <p:cNvPr id="344" name="Google Shape;344;p53" descr="Google Shape;1522;p170"/>
          <p:cNvPicPr preferRelativeResize="0"/>
          <p:nvPr/>
        </p:nvPicPr>
        <p:blipFill rotWithShape="1">
          <a:blip r:embed="rId3">
            <a:alphaModFix/>
          </a:blip>
          <a:srcRect l="21807" b="6437"/>
          <a:stretch/>
        </p:blipFill>
        <p:spPr>
          <a:xfrm>
            <a:off x="0" y="5926470"/>
            <a:ext cx="2229606" cy="931530"/>
          </a:xfrm>
          <a:prstGeom prst="rect">
            <a:avLst/>
          </a:prstGeom>
          <a:noFill/>
          <a:ln>
            <a:noFill/>
          </a:ln>
        </p:spPr>
      </p:pic>
    </p:spTree>
    <p:extLst>
      <p:ext uri="{BB962C8B-B14F-4D97-AF65-F5344CB8AC3E}">
        <p14:creationId xmlns:p14="http://schemas.microsoft.com/office/powerpoint/2010/main" val="86920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ctrTitle"/>
          </p:nvPr>
        </p:nvSpPr>
        <p:spPr>
          <a:xfrm>
            <a:off x="497636" y="2951017"/>
            <a:ext cx="11027044" cy="80886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3200" b="0" dirty="0">
                <a:solidFill>
                  <a:srgbClr val="003366"/>
                </a:solidFill>
                <a:latin typeface="Avant Garde Demi SFDC"/>
                <a:ea typeface="Avant Garde Demi SFDC"/>
                <a:cs typeface="Avant Garde Demi SFDC"/>
                <a:sym typeface="Avant Garde Demi SFDC"/>
              </a:rPr>
              <a:t>Additional Resources</a:t>
            </a:r>
            <a:endParaRPr sz="3200" b="0" dirty="0">
              <a:solidFill>
                <a:srgbClr val="003366"/>
              </a:solidFill>
              <a:latin typeface="Avant Garde Demi SFDC"/>
              <a:ea typeface="Avant Garde Demi SFDC"/>
              <a:cs typeface="Avant Garde Demi SFDC"/>
              <a:sym typeface="Avant Garde Demi SFDC"/>
            </a:endParaRPr>
          </a:p>
        </p:txBody>
      </p:sp>
      <p:pic>
        <p:nvPicPr>
          <p:cNvPr id="344" name="Google Shape;344;p53" descr="Google Shape;1522;p170"/>
          <p:cNvPicPr preferRelativeResize="0"/>
          <p:nvPr/>
        </p:nvPicPr>
        <p:blipFill rotWithShape="1">
          <a:blip r:embed="rId3">
            <a:alphaModFix/>
          </a:blip>
          <a:srcRect l="21807" b="6437"/>
          <a:stretch/>
        </p:blipFill>
        <p:spPr>
          <a:xfrm>
            <a:off x="0" y="5926470"/>
            <a:ext cx="2229606" cy="931530"/>
          </a:xfrm>
          <a:prstGeom prst="rect">
            <a:avLst/>
          </a:prstGeom>
          <a:noFill/>
          <a:ln>
            <a:noFill/>
          </a:ln>
        </p:spPr>
      </p:pic>
    </p:spTree>
    <p:extLst>
      <p:ext uri="{BB962C8B-B14F-4D97-AF65-F5344CB8AC3E}">
        <p14:creationId xmlns:p14="http://schemas.microsoft.com/office/powerpoint/2010/main" val="1842611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7"/>
          <p:cNvSpPr txBox="1">
            <a:spLocks noGrp="1"/>
          </p:cNvSpPr>
          <p:nvPr>
            <p:ph type="body" idx="1"/>
          </p:nvPr>
        </p:nvSpPr>
        <p:spPr>
          <a:xfrm>
            <a:off x="240222" y="1048624"/>
            <a:ext cx="11747715" cy="4890782"/>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600"/>
              </a:spcBef>
              <a:spcAft>
                <a:spcPts val="0"/>
              </a:spcAft>
              <a:buClr>
                <a:srgbClr val="1F2555"/>
              </a:buClr>
              <a:buSzPts val="2000"/>
              <a:buNone/>
            </a:pPr>
            <a:r>
              <a:rPr lang="en-US" sz="2000" b="1" dirty="0">
                <a:solidFill>
                  <a:schemeClr val="dk1"/>
                </a:solidFill>
              </a:rPr>
              <a:t>Tableau Developer Program</a:t>
            </a:r>
          </a:p>
          <a:p>
            <a:pPr marL="800100" lvl="1" indent="-342900">
              <a:spcBef>
                <a:spcPts val="600"/>
              </a:spcBef>
              <a:buSzPts val="2000"/>
              <a:buFont typeface="Arial" panose="020B0604020202020204" pitchFamily="34" charset="0"/>
              <a:buChar char="•"/>
            </a:pPr>
            <a:r>
              <a:rPr lang="en-US" sz="1400" dirty="0">
                <a:solidFill>
                  <a:schemeClr val="dk1"/>
                </a:solidFill>
              </a:rPr>
              <a:t>Get your free Developer Sandbox site and get coding!</a:t>
            </a:r>
          </a:p>
          <a:p>
            <a:pPr marL="800100" lvl="1" indent="-342900">
              <a:spcBef>
                <a:spcPts val="600"/>
              </a:spcBef>
              <a:buFont typeface="Arial" panose="020B0604020202020204" pitchFamily="34" charset="0"/>
              <a:buChar char="•"/>
            </a:pPr>
            <a:r>
              <a:rPr lang="en-US" sz="1400" dirty="0">
                <a:solidFill>
                  <a:schemeClr val="dk1"/>
                </a:solidFill>
                <a:hlinkClick r:id="rId3"/>
              </a:rPr>
              <a:t>http://tableau.com/developer</a:t>
            </a:r>
            <a:endParaRPr lang="en-US" sz="1400" dirty="0">
              <a:solidFill>
                <a:schemeClr val="dk1"/>
              </a:solidFill>
            </a:endParaRPr>
          </a:p>
          <a:p>
            <a:pPr marL="457200" lvl="1" indent="0">
              <a:spcBef>
                <a:spcPts val="600"/>
              </a:spcBef>
              <a:buNone/>
            </a:pPr>
            <a:r>
              <a:rPr lang="en-US" sz="1400" dirty="0">
                <a:solidFill>
                  <a:schemeClr val="dk1"/>
                </a:solidFill>
              </a:rPr>
              <a:t>	</a:t>
            </a:r>
          </a:p>
          <a:p>
            <a:pPr marL="0" indent="0">
              <a:spcBef>
                <a:spcPts val="600"/>
              </a:spcBef>
              <a:buSzPts val="2000"/>
            </a:pPr>
            <a:r>
              <a:rPr lang="en-US" sz="2000" dirty="0"/>
              <a:t>Tableau REST API Documentation</a:t>
            </a:r>
          </a:p>
          <a:p>
            <a:pPr marL="800100" lvl="1" indent="-342900">
              <a:spcBef>
                <a:spcPts val="600"/>
              </a:spcBef>
              <a:buSzPts val="2000"/>
              <a:buFont typeface="Arial" panose="020B0604020202020204" pitchFamily="34" charset="0"/>
              <a:buChar char="•"/>
            </a:pPr>
            <a:r>
              <a:rPr lang="en-US" sz="1400" dirty="0">
                <a:solidFill>
                  <a:schemeClr val="dk1"/>
                </a:solidFill>
              </a:rPr>
              <a:t>Tableau’s REST API is incredibly powerful – you’ll use these docs a lot if you’re looking to automate!</a:t>
            </a:r>
          </a:p>
          <a:p>
            <a:pPr marL="800100" lvl="1" indent="-342900">
              <a:spcBef>
                <a:spcPts val="600"/>
              </a:spcBef>
              <a:buSzPts val="2000"/>
              <a:buFont typeface="Arial" panose="020B0604020202020204" pitchFamily="34" charset="0"/>
              <a:buChar char="•"/>
            </a:pPr>
            <a:r>
              <a:rPr lang="en-US" sz="1400" dirty="0">
                <a:solidFill>
                  <a:schemeClr val="dk1"/>
                </a:solidFill>
                <a:hlinkClick r:id="rId4"/>
              </a:rPr>
              <a:t>https://help.tableau.com/current/api/rest_api/en-us/REST/rest_api.htm</a:t>
            </a:r>
            <a:endParaRPr lang="en-US" sz="1400" dirty="0">
              <a:solidFill>
                <a:schemeClr val="dk1"/>
              </a:solidFill>
            </a:endParaRPr>
          </a:p>
          <a:p>
            <a:pPr marL="457200" lvl="1" indent="0">
              <a:spcBef>
                <a:spcPts val="600"/>
              </a:spcBef>
              <a:buSzPts val="2000"/>
              <a:buNone/>
            </a:pPr>
            <a:endParaRPr lang="en-US" sz="1400" dirty="0">
              <a:solidFill>
                <a:schemeClr val="dk1"/>
              </a:solidFill>
            </a:endParaRPr>
          </a:p>
          <a:p>
            <a:pPr marL="0" indent="0">
              <a:spcBef>
                <a:spcPts val="600"/>
              </a:spcBef>
              <a:buSzPts val="2000"/>
            </a:pPr>
            <a:r>
              <a:rPr lang="en-US" sz="2000" dirty="0"/>
              <a:t>Tableau REST API Postman Collection</a:t>
            </a:r>
          </a:p>
          <a:p>
            <a:pPr marL="800100" lvl="1" indent="-342900">
              <a:spcBef>
                <a:spcPts val="600"/>
              </a:spcBef>
              <a:buSzPts val="2000"/>
              <a:buFont typeface="Arial" panose="020B0604020202020204" pitchFamily="34" charset="0"/>
              <a:buChar char="•"/>
            </a:pPr>
            <a:r>
              <a:rPr lang="en-US" sz="1400" dirty="0">
                <a:solidFill>
                  <a:schemeClr val="tx1"/>
                </a:solidFill>
              </a:rPr>
              <a:t>A preformatted collection of requests in Postman for interacting with the REST API!</a:t>
            </a:r>
          </a:p>
          <a:p>
            <a:pPr marL="800100" lvl="1" indent="-342900">
              <a:spcBef>
                <a:spcPts val="600"/>
              </a:spcBef>
              <a:buSzPts val="2000"/>
              <a:buFont typeface="Arial" panose="020B0604020202020204" pitchFamily="34" charset="0"/>
              <a:buChar char="•"/>
            </a:pPr>
            <a:r>
              <a:rPr lang="en-US" sz="1400" dirty="0">
                <a:solidFill>
                  <a:schemeClr val="dk1"/>
                </a:solidFill>
                <a:hlinkClick r:id="rId5"/>
              </a:rPr>
              <a:t>https://www.postman.com/salesforce-developers/workspace/salesforce-developers/collection/12721794-7d783742-165f-4d10-8c4c-5719fb60fba2?action=share&amp;creator=13750038</a:t>
            </a:r>
            <a:endParaRPr lang="en-US" sz="1400" dirty="0">
              <a:solidFill>
                <a:schemeClr val="dk1"/>
              </a:solidFill>
            </a:endParaRPr>
          </a:p>
          <a:p>
            <a:pPr marL="457200" lvl="1" indent="0">
              <a:spcBef>
                <a:spcPts val="600"/>
              </a:spcBef>
              <a:buSzPts val="2000"/>
              <a:buNone/>
            </a:pPr>
            <a:endParaRPr lang="en-US" sz="2000" dirty="0"/>
          </a:p>
          <a:p>
            <a:pPr marL="0" indent="0">
              <a:spcBef>
                <a:spcPts val="600"/>
              </a:spcBef>
              <a:buSzPts val="2000"/>
            </a:pPr>
            <a:r>
              <a:rPr lang="en-US" sz="2000" dirty="0"/>
              <a:t>Tableau Embedding Playground</a:t>
            </a:r>
          </a:p>
          <a:p>
            <a:pPr marL="800100" lvl="1" indent="-342900">
              <a:spcBef>
                <a:spcPts val="600"/>
              </a:spcBef>
              <a:buSzPts val="2000"/>
              <a:buFont typeface="Arial" panose="020B0604020202020204" pitchFamily="34" charset="0"/>
              <a:buChar char="•"/>
            </a:pPr>
            <a:r>
              <a:rPr lang="en-US" sz="1400" dirty="0">
                <a:solidFill>
                  <a:schemeClr val="tx1"/>
                </a:solidFill>
              </a:rPr>
              <a:t>Get drag-and-drop code snippets for embedding Tableau content in a web application!</a:t>
            </a:r>
          </a:p>
          <a:p>
            <a:pPr marL="800100" lvl="1" indent="-342900">
              <a:spcBef>
                <a:spcPts val="600"/>
              </a:spcBef>
              <a:buSzPts val="2000"/>
              <a:buFont typeface="Arial" panose="020B0604020202020204" pitchFamily="34" charset="0"/>
              <a:buChar char="•"/>
            </a:pPr>
            <a:r>
              <a:rPr lang="en-US" sz="1400" dirty="0">
                <a:solidFill>
                  <a:schemeClr val="dk1"/>
                </a:solidFill>
                <a:hlinkClick r:id="rId6"/>
              </a:rPr>
              <a:t>https://developer.salesforce.com/tools/tableau/embedding-playground</a:t>
            </a:r>
            <a:endParaRPr lang="en-US" sz="1400" dirty="0">
              <a:solidFill>
                <a:schemeClr val="dk1"/>
              </a:solidFill>
            </a:endParaRPr>
          </a:p>
          <a:p>
            <a:pPr marL="457200" lvl="1" indent="0">
              <a:spcBef>
                <a:spcPts val="600"/>
              </a:spcBef>
              <a:buSzPts val="2000"/>
              <a:buNone/>
            </a:pPr>
            <a:endParaRPr lang="en-US" sz="1400" dirty="0">
              <a:solidFill>
                <a:schemeClr val="dk1"/>
              </a:solidFill>
            </a:endParaRPr>
          </a:p>
          <a:p>
            <a:pPr marL="0" indent="0">
              <a:spcBef>
                <a:spcPts val="600"/>
              </a:spcBef>
              <a:buSzPts val="2000"/>
            </a:pPr>
            <a:r>
              <a:rPr lang="en-US" sz="2000" dirty="0"/>
              <a:t>#TableauCoders Initiative</a:t>
            </a:r>
          </a:p>
          <a:p>
            <a:pPr marL="800100" lvl="1" indent="-342900">
              <a:spcBef>
                <a:spcPts val="600"/>
              </a:spcBef>
              <a:buSzPts val="2000"/>
              <a:buFont typeface="Arial" panose="020B0604020202020204" pitchFamily="34" charset="0"/>
              <a:buChar char="•"/>
            </a:pPr>
            <a:r>
              <a:rPr lang="en-US" sz="1400" dirty="0">
                <a:solidFill>
                  <a:schemeClr val="dk1"/>
                </a:solidFill>
              </a:rPr>
              <a:t>Zak and I co-lead an entire TUG on this stuff – come join us! </a:t>
            </a:r>
            <a:r>
              <a:rPr lang="en-US" sz="1400" dirty="0">
                <a:solidFill>
                  <a:schemeClr val="dk1"/>
                </a:solidFill>
                <a:sym typeface="Wingdings" panose="05000000000000000000" pitchFamily="2" charset="2"/>
              </a:rPr>
              <a:t></a:t>
            </a:r>
          </a:p>
          <a:p>
            <a:pPr marL="800100" lvl="1" indent="-342900">
              <a:spcBef>
                <a:spcPts val="600"/>
              </a:spcBef>
              <a:buSzPts val="2000"/>
              <a:buFont typeface="Arial" panose="020B0604020202020204" pitchFamily="34" charset="0"/>
              <a:buChar char="•"/>
            </a:pPr>
            <a:r>
              <a:rPr lang="en-US" sz="1400" dirty="0">
                <a:solidFill>
                  <a:schemeClr val="dk1"/>
                </a:solidFill>
                <a:hlinkClick r:id="rId7">
                  <a:extLst>
                    <a:ext uri="{A12FA001-AC4F-418D-AE19-62706E023703}">
                      <ahyp:hlinkClr xmlns:ahyp="http://schemas.microsoft.com/office/drawing/2018/hyperlinkcolor" val="tx"/>
                    </a:ext>
                  </a:extLst>
                </a:hlinkClick>
              </a:rPr>
              <a:t>https://www.youtube.com/@tableaucoders</a:t>
            </a:r>
            <a:endParaRPr lang="en-US" sz="1400" dirty="0">
              <a:solidFill>
                <a:schemeClr val="dk1"/>
              </a:solidFill>
            </a:endParaRPr>
          </a:p>
          <a:p>
            <a:pPr marL="800100" lvl="1" indent="-342900">
              <a:spcBef>
                <a:spcPts val="600"/>
              </a:spcBef>
              <a:buSzPts val="2000"/>
              <a:buFont typeface="Arial" panose="020B0604020202020204" pitchFamily="34" charset="0"/>
              <a:buChar char="•"/>
            </a:pPr>
            <a:r>
              <a:rPr lang="en-US" sz="1400" dirty="0">
                <a:solidFill>
                  <a:schemeClr val="dk1"/>
                </a:solidFill>
                <a:hlinkClick r:id="rId8">
                  <a:extLst>
                    <a:ext uri="{A12FA001-AC4F-418D-AE19-62706E023703}">
                      <ahyp:hlinkClr xmlns:ahyp="http://schemas.microsoft.com/office/drawing/2018/hyperlinkcolor" val="tx"/>
                    </a:ext>
                  </a:extLst>
                </a:hlinkClick>
              </a:rPr>
              <a:t>http://datatheories.com/tableaucoders</a:t>
            </a:r>
            <a:endParaRPr lang="en-US" sz="1400" dirty="0">
              <a:solidFill>
                <a:schemeClr val="dk1"/>
              </a:solidFill>
            </a:endParaRPr>
          </a:p>
          <a:p>
            <a:pPr marL="457200" lvl="1" indent="0">
              <a:spcBef>
                <a:spcPts val="600"/>
              </a:spcBef>
              <a:buSzPts val="2000"/>
              <a:buNone/>
            </a:pPr>
            <a:endParaRPr lang="en-US" sz="1400" dirty="0">
              <a:solidFill>
                <a:schemeClr val="dk1"/>
              </a:solidFill>
            </a:endParaRPr>
          </a:p>
          <a:p>
            <a:pPr marL="457200" lvl="1" indent="0">
              <a:spcBef>
                <a:spcPts val="600"/>
              </a:spcBef>
              <a:buSzPts val="2000"/>
              <a:buNone/>
            </a:pPr>
            <a:endParaRPr lang="en-US" sz="1400" dirty="0">
              <a:solidFill>
                <a:schemeClr val="dk1"/>
              </a:solidFill>
            </a:endParaRPr>
          </a:p>
          <a:p>
            <a:pPr marL="457200" lvl="1" indent="0">
              <a:spcBef>
                <a:spcPts val="600"/>
              </a:spcBef>
              <a:buNone/>
            </a:pPr>
            <a:endParaRPr lang="en-US" sz="1400" b="1" dirty="0">
              <a:solidFill>
                <a:schemeClr val="dk1"/>
              </a:solidFill>
            </a:endParaRPr>
          </a:p>
        </p:txBody>
      </p:sp>
      <p:sp>
        <p:nvSpPr>
          <p:cNvPr id="369" name="Google Shape;369;p57"/>
          <p:cNvSpPr txBox="1">
            <a:spLocks noGrp="1"/>
          </p:cNvSpPr>
          <p:nvPr>
            <p:ph type="title"/>
          </p:nvPr>
        </p:nvSpPr>
        <p:spPr>
          <a:xfrm>
            <a:off x="240223" y="233390"/>
            <a:ext cx="10151400" cy="58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2555"/>
              </a:buClr>
              <a:buSzPts val="3600"/>
              <a:buFont typeface="Arial"/>
              <a:buNone/>
            </a:pPr>
            <a:r>
              <a:rPr lang="en-US" b="0" dirty="0">
                <a:solidFill>
                  <a:schemeClr val="dk1"/>
                </a:solidFill>
                <a:latin typeface="Avant Garde Demi SFDC"/>
                <a:ea typeface="Avant Garde Demi SFDC"/>
                <a:cs typeface="Avant Garde Demi SFDC"/>
                <a:sym typeface="Avant Garde Demi SFDC"/>
              </a:rPr>
              <a:t>Additional Resources for </a:t>
            </a:r>
            <a:r>
              <a:rPr lang="en-US" b="0" dirty="0" err="1">
                <a:solidFill>
                  <a:schemeClr val="dk1"/>
                </a:solidFill>
                <a:latin typeface="Avant Garde Demi SFDC"/>
                <a:ea typeface="Avant Garde Demi SFDC"/>
                <a:cs typeface="Avant Garde Demi SFDC"/>
                <a:sym typeface="Avant Garde Demi SFDC"/>
              </a:rPr>
              <a:t>DataDevs</a:t>
            </a:r>
            <a:endParaRPr b="0" dirty="0">
              <a:solidFill>
                <a:schemeClr val="dk1"/>
              </a:solidFill>
              <a:latin typeface="Avant Garde Demi SFDC"/>
              <a:ea typeface="Avant Garde Demi SFDC"/>
              <a:cs typeface="Avant Garde Demi SFDC"/>
              <a:sym typeface="Avant Garde Demi SFDC"/>
            </a:endParaRPr>
          </a:p>
        </p:txBody>
      </p:sp>
    </p:spTree>
    <p:extLst>
      <p:ext uri="{BB962C8B-B14F-4D97-AF65-F5344CB8AC3E}">
        <p14:creationId xmlns:p14="http://schemas.microsoft.com/office/powerpoint/2010/main" val="2779256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3"/>
        <p:cNvGrpSpPr/>
        <p:nvPr/>
      </p:nvGrpSpPr>
      <p:grpSpPr>
        <a:xfrm>
          <a:off x="0" y="0"/>
          <a:ext cx="0" cy="0"/>
          <a:chOff x="0" y="0"/>
          <a:chExt cx="0" cy="0"/>
        </a:xfrm>
      </p:grpSpPr>
      <p:sp>
        <p:nvSpPr>
          <p:cNvPr id="474" name="Google Shape;474;p73"/>
          <p:cNvSpPr txBox="1">
            <a:spLocks noGrp="1"/>
          </p:cNvSpPr>
          <p:nvPr>
            <p:ph type="ctrTitle"/>
          </p:nvPr>
        </p:nvSpPr>
        <p:spPr>
          <a:xfrm>
            <a:off x="497636" y="2114738"/>
            <a:ext cx="11027100" cy="1313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8500"/>
              <a:buFont typeface="Arial"/>
              <a:buNone/>
            </a:pPr>
            <a:r>
              <a:rPr lang="en-US" b="0">
                <a:solidFill>
                  <a:srgbClr val="003366"/>
                </a:solidFill>
                <a:latin typeface="Avant Garde Demi SFDC"/>
                <a:ea typeface="Avant Garde Demi SFDC"/>
                <a:cs typeface="Avant Garde Demi SFDC"/>
                <a:sym typeface="Avant Garde Demi SFDC"/>
              </a:rPr>
              <a:t>Thank you</a:t>
            </a:r>
            <a:endParaRPr b="0">
              <a:solidFill>
                <a:srgbClr val="003366"/>
              </a:solidFill>
              <a:latin typeface="Avant Garde Demi SFDC"/>
              <a:ea typeface="Avant Garde Demi SFDC"/>
              <a:cs typeface="Avant Garde Demi SFDC"/>
              <a:sym typeface="Avant Garde Demi SFDC"/>
            </a:endParaRPr>
          </a:p>
        </p:txBody>
      </p:sp>
      <p:sp>
        <p:nvSpPr>
          <p:cNvPr id="475" name="Google Shape;475;p73"/>
          <p:cNvSpPr txBox="1">
            <a:spLocks noGrp="1"/>
          </p:cNvSpPr>
          <p:nvPr>
            <p:ph type="body" idx="1"/>
          </p:nvPr>
        </p:nvSpPr>
        <p:spPr>
          <a:xfrm>
            <a:off x="496888" y="3527703"/>
            <a:ext cx="11027700" cy="381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400"/>
              <a:buNone/>
            </a:pPr>
            <a:r>
              <a:rPr lang="en-US" dirty="0">
                <a:solidFill>
                  <a:srgbClr val="003366"/>
                </a:solidFill>
                <a:latin typeface="Salesforce Sans"/>
                <a:ea typeface="Salesforce Sans"/>
                <a:cs typeface="Salesforce Sans"/>
                <a:sym typeface="Salesforce Sans"/>
              </a:rPr>
              <a:t>Twitter @UpInYourVizness</a:t>
            </a:r>
            <a:endParaRPr dirty="0">
              <a:solidFill>
                <a:srgbClr val="003366"/>
              </a:solidFill>
              <a:latin typeface="Salesforce Sans"/>
              <a:ea typeface="Salesforce Sans"/>
              <a:cs typeface="Salesforce Sans"/>
              <a:sym typeface="Salesforce Sans"/>
            </a:endParaRPr>
          </a:p>
        </p:txBody>
      </p:sp>
      <p:pic>
        <p:nvPicPr>
          <p:cNvPr id="476" name="Google Shape;476;p73" descr="Google Shape;1516;p170"/>
          <p:cNvPicPr preferRelativeResize="0"/>
          <p:nvPr/>
        </p:nvPicPr>
        <p:blipFill rotWithShape="1">
          <a:blip r:embed="rId4">
            <a:alphaModFix/>
          </a:blip>
          <a:srcRect/>
          <a:stretch/>
        </p:blipFill>
        <p:spPr>
          <a:xfrm>
            <a:off x="10513174" y="6446950"/>
            <a:ext cx="1603769" cy="411050"/>
          </a:xfrm>
          <a:prstGeom prst="rect">
            <a:avLst/>
          </a:prstGeom>
          <a:noFill/>
          <a:ln>
            <a:noFill/>
          </a:ln>
        </p:spPr>
      </p:pic>
      <p:pic>
        <p:nvPicPr>
          <p:cNvPr id="477" name="Google Shape;477;p73" descr="Footer 4.png"/>
          <p:cNvPicPr preferRelativeResize="0"/>
          <p:nvPr/>
        </p:nvPicPr>
        <p:blipFill rotWithShape="1">
          <a:blip r:embed="rId5">
            <a:alphaModFix/>
          </a:blip>
          <a:srcRect l="724"/>
          <a:stretch/>
        </p:blipFill>
        <p:spPr>
          <a:xfrm>
            <a:off x="-1" y="6201993"/>
            <a:ext cx="1603774" cy="6560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pic>
        <p:nvPicPr>
          <p:cNvPr id="227" name="Google Shape;227;p45" descr="Google Shape;1522;p170"/>
          <p:cNvPicPr preferRelativeResize="0"/>
          <p:nvPr/>
        </p:nvPicPr>
        <p:blipFill rotWithShape="1">
          <a:blip r:embed="rId4">
            <a:alphaModFix/>
          </a:blip>
          <a:srcRect l="21807" b="6437"/>
          <a:stretch/>
        </p:blipFill>
        <p:spPr>
          <a:xfrm>
            <a:off x="0" y="5926534"/>
            <a:ext cx="2229606" cy="931530"/>
          </a:xfrm>
          <a:prstGeom prst="rect">
            <a:avLst/>
          </a:prstGeom>
          <a:noFill/>
          <a:ln>
            <a:noFill/>
          </a:ln>
        </p:spPr>
      </p:pic>
      <p:pic>
        <p:nvPicPr>
          <p:cNvPr id="228" name="Google Shape;228;p45"/>
          <p:cNvPicPr preferRelativeResize="0"/>
          <p:nvPr/>
        </p:nvPicPr>
        <p:blipFill>
          <a:blip r:embed="rId5">
            <a:alphaModFix/>
          </a:blip>
          <a:stretch>
            <a:fillRect/>
          </a:stretch>
        </p:blipFill>
        <p:spPr>
          <a:xfrm>
            <a:off x="2872200" y="2650025"/>
            <a:ext cx="6447600" cy="831200"/>
          </a:xfrm>
          <a:prstGeom prst="rect">
            <a:avLst/>
          </a:prstGeom>
          <a:noFill/>
          <a:ln>
            <a:noFill/>
          </a:ln>
        </p:spPr>
      </p:pic>
      <p:sp>
        <p:nvSpPr>
          <p:cNvPr id="229" name="Google Shape;229;p45"/>
          <p:cNvSpPr txBox="1"/>
          <p:nvPr/>
        </p:nvSpPr>
        <p:spPr>
          <a:xfrm>
            <a:off x="5385900" y="3462900"/>
            <a:ext cx="3933900" cy="677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3200" b="1">
                <a:solidFill>
                  <a:srgbClr val="26569A"/>
                </a:solidFill>
                <a:latin typeface="Avant Garde Demi SFDC"/>
                <a:ea typeface="Avant Garde Demi SFDC"/>
                <a:cs typeface="Avant Garde Demi SFDC"/>
                <a:sym typeface="Avant Garde Demi SFDC"/>
              </a:rPr>
              <a:t>Spring 2023</a:t>
            </a:r>
            <a:endParaRPr sz="3200" b="1">
              <a:solidFill>
                <a:srgbClr val="26569A"/>
              </a:solidFill>
              <a:latin typeface="Avant Garde Demi SFDC"/>
              <a:ea typeface="Avant Garde Demi SFDC"/>
              <a:cs typeface="Avant Garde Demi SFDC"/>
              <a:sym typeface="Avant Garde Demi SFD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B65FF"/>
        </a:solidFill>
        <a:effectLst/>
      </p:bgPr>
    </p:bg>
    <p:spTree>
      <p:nvGrpSpPr>
        <p:cNvPr id="1" name="Shape 258"/>
        <p:cNvGrpSpPr/>
        <p:nvPr/>
      </p:nvGrpSpPr>
      <p:grpSpPr>
        <a:xfrm>
          <a:off x="0" y="0"/>
          <a:ext cx="0" cy="0"/>
          <a:chOff x="0" y="0"/>
          <a:chExt cx="0" cy="0"/>
        </a:xfrm>
      </p:grpSpPr>
      <p:sp>
        <p:nvSpPr>
          <p:cNvPr id="259" name="Google Shape;259;p47"/>
          <p:cNvSpPr/>
          <p:nvPr/>
        </p:nvSpPr>
        <p:spPr>
          <a:xfrm>
            <a:off x="7759050" y="6046800"/>
            <a:ext cx="667200" cy="667200"/>
          </a:xfrm>
          <a:prstGeom prst="ellipse">
            <a:avLst/>
          </a:prstGeom>
          <a:solidFill>
            <a:srgbClr val="730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7"/>
          <p:cNvSpPr/>
          <p:nvPr/>
        </p:nvSpPr>
        <p:spPr>
          <a:xfrm>
            <a:off x="9716859" y="4270552"/>
            <a:ext cx="2471940" cy="2586546"/>
          </a:xfrm>
          <a:custGeom>
            <a:avLst/>
            <a:gdLst/>
            <a:ahLst/>
            <a:cxnLst/>
            <a:rect l="l" t="t" r="r" b="b"/>
            <a:pathLst>
              <a:path w="20341" h="21600" extrusionOk="0">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73039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b="0" i="0" u="none" strike="noStrike" cap="none">
              <a:solidFill>
                <a:schemeClr val="dk1"/>
              </a:solidFill>
              <a:latin typeface="Salesforce Sans"/>
              <a:ea typeface="Salesforce Sans"/>
              <a:cs typeface="Salesforce Sans"/>
              <a:sym typeface="Salesforce Sans"/>
            </a:endParaRPr>
          </a:p>
        </p:txBody>
      </p:sp>
      <p:sp>
        <p:nvSpPr>
          <p:cNvPr id="261" name="Google Shape;261;p47"/>
          <p:cNvSpPr/>
          <p:nvPr/>
        </p:nvSpPr>
        <p:spPr>
          <a:xfrm>
            <a:off x="-1" y="893"/>
            <a:ext cx="12188826" cy="6856218"/>
          </a:xfrm>
          <a:custGeom>
            <a:avLst/>
            <a:gdLst/>
            <a:ahLst/>
            <a:cxnLst/>
            <a:rect l="l" t="t" r="r" b="b"/>
            <a:pathLst>
              <a:path w="21600" h="21600" extrusionOk="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73039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b="0" i="0" u="none" strike="noStrike" cap="none">
              <a:solidFill>
                <a:schemeClr val="dk1"/>
              </a:solidFill>
              <a:latin typeface="Salesforce Sans"/>
              <a:ea typeface="Salesforce Sans"/>
              <a:cs typeface="Salesforce Sans"/>
              <a:sym typeface="Salesforce Sans"/>
            </a:endParaRPr>
          </a:p>
        </p:txBody>
      </p:sp>
      <p:sp>
        <p:nvSpPr>
          <p:cNvPr id="262" name="Google Shape;262;p47"/>
          <p:cNvSpPr txBox="1">
            <a:spLocks noGrp="1"/>
          </p:cNvSpPr>
          <p:nvPr>
            <p:ph type="ctrTitle"/>
          </p:nvPr>
        </p:nvSpPr>
        <p:spPr>
          <a:xfrm>
            <a:off x="472698" y="2343883"/>
            <a:ext cx="11027100" cy="983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800"/>
              <a:buFont typeface="Arial"/>
              <a:buNone/>
            </a:pPr>
            <a:r>
              <a:rPr lang="en-US" sz="4000" b="0" dirty="0">
                <a:latin typeface="Avant Garde Demi SFDC"/>
                <a:ea typeface="Avant Garde Demi SFDC"/>
                <a:cs typeface="Avant Garde Demi SFDC"/>
                <a:sym typeface="Avant Garde Demi SFDC"/>
              </a:rPr>
              <a:t>How to Automate Your Onboarding Process</a:t>
            </a:r>
            <a:endParaRPr sz="4000" b="0" dirty="0">
              <a:latin typeface="Avant Garde Demi SFDC"/>
              <a:ea typeface="Avant Garde Demi SFDC"/>
              <a:cs typeface="Avant Garde Demi SFDC"/>
              <a:sym typeface="Avant Garde Demi SFDC"/>
            </a:endParaRPr>
          </a:p>
        </p:txBody>
      </p:sp>
      <p:sp>
        <p:nvSpPr>
          <p:cNvPr id="263" name="Google Shape;263;p47"/>
          <p:cNvSpPr txBox="1"/>
          <p:nvPr/>
        </p:nvSpPr>
        <p:spPr>
          <a:xfrm>
            <a:off x="473075" y="4971298"/>
            <a:ext cx="5125085" cy="31527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Font typeface="Arial"/>
              <a:buNone/>
            </a:pPr>
            <a:r>
              <a:rPr lang="en-US" sz="2000" b="1">
                <a:solidFill>
                  <a:schemeClr val="lt1"/>
                </a:solidFill>
                <a:latin typeface="Avant Garde Demi SFDC"/>
                <a:ea typeface="Avant Garde Demi SFDC"/>
                <a:cs typeface="Avant Garde Demi SFDC"/>
                <a:sym typeface="Avant Garde Demi SFDC"/>
              </a:rPr>
              <a:t>#DataDevDay</a:t>
            </a:r>
            <a:endParaRPr sz="2000" i="0" u="none" strike="noStrike" cap="none">
              <a:solidFill>
                <a:schemeClr val="lt1"/>
              </a:solidFill>
              <a:latin typeface="Avant Garde Demi SFDC"/>
              <a:ea typeface="Avant Garde Demi SFDC"/>
              <a:cs typeface="Avant Garde Demi SFDC"/>
              <a:sym typeface="Avant Garde Demi SFDC"/>
            </a:endParaRPr>
          </a:p>
        </p:txBody>
      </p:sp>
      <p:sp>
        <p:nvSpPr>
          <p:cNvPr id="264" name="Google Shape;264;p47"/>
          <p:cNvSpPr txBox="1"/>
          <p:nvPr/>
        </p:nvSpPr>
        <p:spPr>
          <a:xfrm>
            <a:off x="472698" y="3239136"/>
            <a:ext cx="4477500" cy="392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1" i="0" u="none" strike="noStrike" cap="none" dirty="0">
                <a:solidFill>
                  <a:schemeClr val="lt1"/>
                </a:solidFill>
                <a:latin typeface="Salesforce Sans"/>
                <a:ea typeface="Salesforce Sans"/>
                <a:cs typeface="Salesforce Sans"/>
                <a:sym typeface="Salesforce Sans"/>
              </a:rPr>
              <a:t>Kyle Massey</a:t>
            </a:r>
            <a:endParaRPr sz="2400" b="1" i="0" u="none" strike="noStrike" cap="none" dirty="0">
              <a:solidFill>
                <a:schemeClr val="lt1"/>
              </a:solidFill>
              <a:latin typeface="Salesforce Sans"/>
              <a:ea typeface="Salesforce Sans"/>
              <a:cs typeface="Salesforce Sans"/>
              <a:sym typeface="Salesforce Sans"/>
            </a:endParaRPr>
          </a:p>
        </p:txBody>
      </p:sp>
      <p:sp>
        <p:nvSpPr>
          <p:cNvPr id="265" name="Google Shape;265;p47"/>
          <p:cNvSpPr txBox="1"/>
          <p:nvPr/>
        </p:nvSpPr>
        <p:spPr>
          <a:xfrm>
            <a:off x="518600" y="3717391"/>
            <a:ext cx="4477200" cy="234300"/>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Clr>
                <a:srgbClr val="000000"/>
              </a:buClr>
              <a:buSzPts val="1800"/>
              <a:buFont typeface="Arial"/>
              <a:buNone/>
            </a:pPr>
            <a:r>
              <a:rPr lang="en-US" sz="1800" i="0" u="none" strike="noStrike" cap="none" dirty="0">
                <a:solidFill>
                  <a:schemeClr val="lt1"/>
                </a:solidFill>
                <a:latin typeface="Salesforce Sans"/>
                <a:ea typeface="Salesforce Sans"/>
                <a:cs typeface="Salesforce Sans"/>
                <a:sym typeface="Salesforce Sans"/>
              </a:rPr>
              <a:t>He/him</a:t>
            </a:r>
            <a:endParaRPr sz="1800" i="0" u="none" strike="noStrike" cap="none" dirty="0">
              <a:solidFill>
                <a:schemeClr val="lt1"/>
              </a:solidFill>
              <a:latin typeface="Salesforce Sans"/>
              <a:ea typeface="Salesforce Sans"/>
              <a:cs typeface="Salesforce Sans"/>
              <a:sym typeface="Salesforce Sans"/>
            </a:endParaRPr>
          </a:p>
        </p:txBody>
      </p:sp>
      <p:sp>
        <p:nvSpPr>
          <p:cNvPr id="267" name="Google Shape;267;p47"/>
          <p:cNvSpPr txBox="1"/>
          <p:nvPr/>
        </p:nvSpPr>
        <p:spPr>
          <a:xfrm>
            <a:off x="518600" y="4030847"/>
            <a:ext cx="4477200" cy="234300"/>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Clr>
                <a:srgbClr val="000000"/>
              </a:buClr>
              <a:buSzPts val="1800"/>
              <a:buFont typeface="Arial"/>
              <a:buNone/>
            </a:pPr>
            <a:r>
              <a:rPr lang="en-US" sz="1800" i="0" u="none" strike="noStrike" cap="none" dirty="0">
                <a:solidFill>
                  <a:schemeClr val="lt1"/>
                </a:solidFill>
                <a:latin typeface="Salesforce Sans"/>
                <a:ea typeface="Salesforce Sans"/>
                <a:cs typeface="Salesforce Sans"/>
                <a:sym typeface="Salesforce Sans"/>
              </a:rPr>
              <a:t>Lead Software Engineer</a:t>
            </a:r>
            <a:endParaRPr sz="1800" i="0" u="none" strike="noStrike" cap="none" dirty="0">
              <a:solidFill>
                <a:schemeClr val="lt1"/>
              </a:solidFill>
              <a:latin typeface="Salesforce Sans"/>
              <a:ea typeface="Salesforce Sans"/>
              <a:cs typeface="Salesforce Sans"/>
              <a:sym typeface="Salesforce Sans"/>
            </a:endParaRPr>
          </a:p>
        </p:txBody>
      </p:sp>
      <p:sp>
        <p:nvSpPr>
          <p:cNvPr id="268" name="Google Shape;268;p47"/>
          <p:cNvSpPr txBox="1"/>
          <p:nvPr/>
        </p:nvSpPr>
        <p:spPr>
          <a:xfrm>
            <a:off x="518600" y="4344328"/>
            <a:ext cx="4477200" cy="234300"/>
          </a:xfrm>
          <a:prstGeom prst="rect">
            <a:avLst/>
          </a:prstGeom>
          <a:noFill/>
          <a:ln>
            <a:noFill/>
          </a:ln>
        </p:spPr>
        <p:txBody>
          <a:bodyPr spcFirstLastPara="1" wrap="square" lIns="91425" tIns="45700" rIns="91425" bIns="45700" anchor="ctr" anchorCtr="0">
            <a:noAutofit/>
          </a:bodyPr>
          <a:lstStyle/>
          <a:p>
            <a:pPr marL="0" marR="0" lvl="0" indent="0" algn="l" rtl="0">
              <a:lnSpc>
                <a:spcPct val="83333"/>
              </a:lnSpc>
              <a:spcBef>
                <a:spcPts val="0"/>
              </a:spcBef>
              <a:spcAft>
                <a:spcPts val="0"/>
              </a:spcAft>
              <a:buClr>
                <a:srgbClr val="000000"/>
              </a:buClr>
              <a:buSzPts val="1800"/>
              <a:buFont typeface="Arial"/>
              <a:buNone/>
            </a:pPr>
            <a:r>
              <a:rPr lang="en-US" sz="1800" dirty="0">
                <a:solidFill>
                  <a:schemeClr val="lt1"/>
                </a:solidFill>
                <a:latin typeface="Salesforce Sans"/>
                <a:ea typeface="Salesforce Sans"/>
                <a:cs typeface="Salesforce Sans"/>
                <a:sym typeface="Salesforce Sans"/>
              </a:rPr>
              <a:t>JPMorgan Chase</a:t>
            </a:r>
            <a:endParaRPr sz="1800" i="0" u="none" strike="noStrike" cap="none" dirty="0">
              <a:solidFill>
                <a:schemeClr val="lt1"/>
              </a:solidFill>
              <a:latin typeface="Salesforce Sans"/>
              <a:ea typeface="Salesforce Sans"/>
              <a:cs typeface="Salesforce Sans"/>
              <a:sym typeface="Salesforce Sans"/>
            </a:endParaRPr>
          </a:p>
        </p:txBody>
      </p:sp>
      <p:pic>
        <p:nvPicPr>
          <p:cNvPr id="271" name="Google Shape;271;p47"/>
          <p:cNvPicPr preferRelativeResize="0"/>
          <p:nvPr/>
        </p:nvPicPr>
        <p:blipFill rotWithShape="1">
          <a:blip r:embed="rId3">
            <a:alphaModFix/>
          </a:blip>
          <a:srcRect b="10570"/>
          <a:stretch/>
        </p:blipFill>
        <p:spPr>
          <a:xfrm>
            <a:off x="69273" y="6132550"/>
            <a:ext cx="1870874" cy="725449"/>
          </a:xfrm>
          <a:prstGeom prst="rect">
            <a:avLst/>
          </a:prstGeom>
          <a:noFill/>
          <a:ln>
            <a:noFill/>
          </a:ln>
        </p:spPr>
      </p:pic>
      <p:pic>
        <p:nvPicPr>
          <p:cNvPr id="272" name="Google Shape;272;p47"/>
          <p:cNvPicPr preferRelativeResize="0"/>
          <p:nvPr/>
        </p:nvPicPr>
        <p:blipFill rotWithShape="1">
          <a:blip r:embed="rId4">
            <a:alphaModFix/>
          </a:blip>
          <a:srcRect l="4260" b="17539"/>
          <a:stretch/>
        </p:blipFill>
        <p:spPr>
          <a:xfrm>
            <a:off x="0" y="6046800"/>
            <a:ext cx="1752101" cy="811201"/>
          </a:xfrm>
          <a:prstGeom prst="rect">
            <a:avLst/>
          </a:prstGeom>
          <a:noFill/>
          <a:ln>
            <a:noFill/>
          </a:ln>
        </p:spPr>
      </p:pic>
      <p:pic>
        <p:nvPicPr>
          <p:cNvPr id="273" name="Google Shape;273;p47"/>
          <p:cNvPicPr preferRelativeResize="0"/>
          <p:nvPr/>
        </p:nvPicPr>
        <p:blipFill rotWithShape="1">
          <a:blip r:embed="rId5">
            <a:alphaModFix/>
          </a:blip>
          <a:srcRect b="32912"/>
          <a:stretch/>
        </p:blipFill>
        <p:spPr>
          <a:xfrm>
            <a:off x="103505" y="6306175"/>
            <a:ext cx="862451" cy="544199"/>
          </a:xfrm>
          <a:prstGeom prst="rect">
            <a:avLst/>
          </a:prstGeom>
          <a:noFill/>
          <a:ln>
            <a:noFill/>
          </a:ln>
        </p:spPr>
      </p:pic>
      <p:pic>
        <p:nvPicPr>
          <p:cNvPr id="274" name="Google Shape;274;p47"/>
          <p:cNvPicPr preferRelativeResize="0"/>
          <p:nvPr/>
        </p:nvPicPr>
        <p:blipFill>
          <a:blip r:embed="rId6">
            <a:alphaModFix/>
          </a:blip>
          <a:stretch>
            <a:fillRect/>
          </a:stretch>
        </p:blipFill>
        <p:spPr>
          <a:xfrm>
            <a:off x="9042701" y="5058625"/>
            <a:ext cx="356493" cy="392700"/>
          </a:xfrm>
          <a:prstGeom prst="rect">
            <a:avLst/>
          </a:prstGeom>
          <a:noFill/>
          <a:ln>
            <a:noFill/>
          </a:ln>
        </p:spPr>
      </p:pic>
      <p:pic>
        <p:nvPicPr>
          <p:cNvPr id="275" name="Google Shape;275;p47"/>
          <p:cNvPicPr preferRelativeResize="0"/>
          <p:nvPr/>
        </p:nvPicPr>
        <p:blipFill rotWithShape="1">
          <a:blip r:embed="rId7">
            <a:alphaModFix/>
          </a:blip>
          <a:srcRect r="11668"/>
          <a:stretch/>
        </p:blipFill>
        <p:spPr>
          <a:xfrm>
            <a:off x="10644349" y="3732250"/>
            <a:ext cx="1547650" cy="1747100"/>
          </a:xfrm>
          <a:prstGeom prst="rect">
            <a:avLst/>
          </a:prstGeom>
          <a:noFill/>
          <a:ln>
            <a:noFill/>
          </a:ln>
        </p:spPr>
      </p:pic>
      <p:pic>
        <p:nvPicPr>
          <p:cNvPr id="276" name="Google Shape;276;p47"/>
          <p:cNvPicPr preferRelativeResize="0"/>
          <p:nvPr/>
        </p:nvPicPr>
        <p:blipFill>
          <a:blip r:embed="rId8">
            <a:alphaModFix/>
          </a:blip>
          <a:stretch>
            <a:fillRect/>
          </a:stretch>
        </p:blipFill>
        <p:spPr>
          <a:xfrm>
            <a:off x="7823450" y="5554125"/>
            <a:ext cx="1324008" cy="1039426"/>
          </a:xfrm>
          <a:prstGeom prst="rect">
            <a:avLst/>
          </a:prstGeom>
          <a:noFill/>
          <a:ln>
            <a:noFill/>
          </a:ln>
        </p:spPr>
      </p:pic>
      <p:pic>
        <p:nvPicPr>
          <p:cNvPr id="277" name="Google Shape;277;p47"/>
          <p:cNvPicPr preferRelativeResize="0"/>
          <p:nvPr/>
        </p:nvPicPr>
        <p:blipFill rotWithShape="1">
          <a:blip r:embed="rId9">
            <a:alphaModFix/>
          </a:blip>
          <a:srcRect/>
          <a:stretch/>
        </p:blipFill>
        <p:spPr>
          <a:xfrm>
            <a:off x="10077091" y="220850"/>
            <a:ext cx="1676385" cy="362175"/>
          </a:xfrm>
          <a:prstGeom prst="rect">
            <a:avLst/>
          </a:prstGeom>
          <a:noFill/>
          <a:ln>
            <a:noFill/>
          </a:ln>
        </p:spPr>
      </p:pic>
      <p:pic>
        <p:nvPicPr>
          <p:cNvPr id="278" name="Google Shape;278;p47"/>
          <p:cNvPicPr preferRelativeResize="0"/>
          <p:nvPr/>
        </p:nvPicPr>
        <p:blipFill rotWithShape="1">
          <a:blip r:embed="rId10">
            <a:alphaModFix/>
          </a:blip>
          <a:srcRect/>
          <a:stretch/>
        </p:blipFill>
        <p:spPr>
          <a:xfrm>
            <a:off x="10072889" y="219361"/>
            <a:ext cx="1684795" cy="3651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ctrTitle"/>
          </p:nvPr>
        </p:nvSpPr>
        <p:spPr>
          <a:xfrm>
            <a:off x="497636" y="2951017"/>
            <a:ext cx="11027044" cy="80886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3600" b="0" dirty="0">
                <a:solidFill>
                  <a:srgbClr val="003366"/>
                </a:solidFill>
                <a:latin typeface="Avant Garde Demi SFDC"/>
                <a:ea typeface="Avant Garde Demi SFDC"/>
                <a:cs typeface="Avant Garde Demi SFDC"/>
                <a:sym typeface="Avant Garde Demi SFDC"/>
              </a:rPr>
              <a:t>Who Am I?</a:t>
            </a:r>
            <a:endParaRPr sz="3600" b="0" dirty="0">
              <a:solidFill>
                <a:srgbClr val="003366"/>
              </a:solidFill>
              <a:latin typeface="Avant Garde Demi SFDC"/>
              <a:ea typeface="Avant Garde Demi SFDC"/>
              <a:cs typeface="Avant Garde Demi SFDC"/>
              <a:sym typeface="Avant Garde Demi SFDC"/>
            </a:endParaRPr>
          </a:p>
        </p:txBody>
      </p:sp>
      <p:pic>
        <p:nvPicPr>
          <p:cNvPr id="344" name="Google Shape;344;p53" descr="Google Shape;1522;p170"/>
          <p:cNvPicPr preferRelativeResize="0"/>
          <p:nvPr/>
        </p:nvPicPr>
        <p:blipFill rotWithShape="1">
          <a:blip r:embed="rId3">
            <a:alphaModFix/>
          </a:blip>
          <a:srcRect l="21807" b="6437"/>
          <a:stretch/>
        </p:blipFill>
        <p:spPr>
          <a:xfrm>
            <a:off x="0" y="5926470"/>
            <a:ext cx="2229606" cy="931530"/>
          </a:xfrm>
          <a:prstGeom prst="rect">
            <a:avLst/>
          </a:prstGeom>
          <a:noFill/>
          <a:ln>
            <a:noFill/>
          </a:ln>
        </p:spPr>
      </p:pic>
    </p:spTree>
    <p:extLst>
      <p:ext uri="{BB962C8B-B14F-4D97-AF65-F5344CB8AC3E}">
        <p14:creationId xmlns:p14="http://schemas.microsoft.com/office/powerpoint/2010/main" val="20395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57"/>
          <p:cNvSpPr txBox="1">
            <a:spLocks noGrp="1"/>
          </p:cNvSpPr>
          <p:nvPr>
            <p:ph type="body" idx="1"/>
          </p:nvPr>
        </p:nvSpPr>
        <p:spPr>
          <a:xfrm>
            <a:off x="3000519" y="1048624"/>
            <a:ext cx="8987418" cy="489078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600"/>
              </a:spcBef>
              <a:spcAft>
                <a:spcPts val="0"/>
              </a:spcAft>
              <a:buClr>
                <a:srgbClr val="1F2555"/>
              </a:buClr>
              <a:buSzPts val="2000"/>
              <a:buNone/>
            </a:pPr>
            <a:r>
              <a:rPr lang="en-US" sz="2000" b="1" dirty="0">
                <a:solidFill>
                  <a:schemeClr val="dk1"/>
                </a:solidFill>
              </a:rPr>
              <a:t>Kyle Massey</a:t>
            </a:r>
          </a:p>
          <a:p>
            <a:pPr marL="0" indent="0">
              <a:spcBef>
                <a:spcPts val="600"/>
              </a:spcBef>
              <a:buSzPts val="2000"/>
            </a:pPr>
            <a:r>
              <a:rPr lang="en-US" sz="1400" dirty="0"/>
              <a:t>@UpInYourVizness | </a:t>
            </a:r>
            <a:r>
              <a:rPr lang="en-US" sz="1400" dirty="0">
                <a:hlinkClick r:id="rId3"/>
              </a:rPr>
              <a:t>kyle.massey@gmail.com</a:t>
            </a:r>
            <a:endParaRPr lang="en-US" sz="1400" dirty="0"/>
          </a:p>
          <a:p>
            <a:pPr marL="0" indent="0">
              <a:spcBef>
                <a:spcPts val="600"/>
              </a:spcBef>
              <a:buSzPts val="2000"/>
            </a:pPr>
            <a:endParaRPr lang="en-US" sz="1400" dirty="0"/>
          </a:p>
          <a:p>
            <a:pPr marL="285750" indent="-285750">
              <a:spcBef>
                <a:spcPts val="600"/>
              </a:spcBef>
              <a:buSzPts val="2000"/>
              <a:buFont typeface="Arial" panose="020B0604020202020204" pitchFamily="34" charset="0"/>
              <a:buChar char="•"/>
            </a:pPr>
            <a:r>
              <a:rPr lang="en-US" sz="2000" b="0" dirty="0" err="1"/>
              <a:t>DataDev</a:t>
            </a:r>
            <a:r>
              <a:rPr lang="en-US" sz="2000" b="0" dirty="0"/>
              <a:t> Ambassador</a:t>
            </a:r>
          </a:p>
          <a:p>
            <a:pPr marL="285750" indent="-285750">
              <a:spcBef>
                <a:spcPts val="600"/>
              </a:spcBef>
              <a:buSzPts val="2000"/>
              <a:buFont typeface="Arial" panose="020B0604020202020204" pitchFamily="34" charset="0"/>
              <a:buChar char="•"/>
            </a:pPr>
            <a:r>
              <a:rPr lang="en-US" sz="2000" b="0" dirty="0"/>
              <a:t>Tableau </a:t>
            </a:r>
            <a:r>
              <a:rPr lang="en-US" sz="2000" b="0" dirty="0" err="1"/>
              <a:t>CoE</a:t>
            </a:r>
            <a:r>
              <a:rPr lang="en-US" sz="2000" b="0" dirty="0"/>
              <a:t>, Engineering Lead</a:t>
            </a:r>
          </a:p>
          <a:p>
            <a:pPr marL="285750" indent="-285750">
              <a:spcBef>
                <a:spcPts val="600"/>
              </a:spcBef>
              <a:buSzPts val="2000"/>
              <a:buFont typeface="Arial" panose="020B0604020202020204" pitchFamily="34" charset="0"/>
              <a:buChar char="•"/>
            </a:pPr>
            <a:r>
              <a:rPr lang="en-US" sz="2000" b="0" dirty="0"/>
              <a:t>Automation &amp; UX Specialist</a:t>
            </a:r>
          </a:p>
          <a:p>
            <a:pPr marL="285750" indent="-285750">
              <a:spcBef>
                <a:spcPts val="600"/>
              </a:spcBef>
              <a:buSzPts val="2000"/>
              <a:buFont typeface="Arial" panose="020B0604020202020204" pitchFamily="34" charset="0"/>
              <a:buChar char="•"/>
            </a:pPr>
            <a:r>
              <a:rPr lang="en-US" sz="2000" b="0" dirty="0"/>
              <a:t>From Cincinnati OH, but lives in Columbus</a:t>
            </a:r>
          </a:p>
          <a:p>
            <a:pPr marL="285750" indent="-285750">
              <a:spcBef>
                <a:spcPts val="600"/>
              </a:spcBef>
              <a:buSzPts val="2000"/>
              <a:buFont typeface="Arial" panose="020B0604020202020204" pitchFamily="34" charset="0"/>
              <a:buChar char="•"/>
            </a:pPr>
            <a:r>
              <a:rPr lang="en-US" sz="2000" b="0" dirty="0"/>
              <a:t>Alumni of The Ohio State University</a:t>
            </a:r>
          </a:p>
          <a:p>
            <a:pPr marL="285750" indent="-285750">
              <a:spcBef>
                <a:spcPts val="600"/>
              </a:spcBef>
              <a:buSzPts val="2000"/>
              <a:buFont typeface="Arial" panose="020B0604020202020204" pitchFamily="34" charset="0"/>
              <a:buChar char="•"/>
            </a:pPr>
            <a:r>
              <a:rPr lang="en-US" sz="2000" b="0" dirty="0"/>
              <a:t>Lives with Partner, Dan, and two pets (a dog &amp; a cat)</a:t>
            </a:r>
          </a:p>
          <a:p>
            <a:pPr marL="285750" indent="-285750">
              <a:spcBef>
                <a:spcPts val="600"/>
              </a:spcBef>
              <a:buSzPts val="2000"/>
              <a:buFont typeface="Arial" panose="020B0604020202020204" pitchFamily="34" charset="0"/>
              <a:buChar char="•"/>
            </a:pPr>
            <a:r>
              <a:rPr lang="en-US" sz="2000" b="0" dirty="0"/>
              <a:t>Loves Gaming, True Crime &amp; House Projects</a:t>
            </a:r>
          </a:p>
          <a:p>
            <a:pPr marL="0" indent="0">
              <a:spcBef>
                <a:spcPts val="600"/>
              </a:spcBef>
              <a:buSzPts val="2000"/>
            </a:pPr>
            <a:endParaRPr lang="en-US" sz="1400" dirty="0"/>
          </a:p>
        </p:txBody>
      </p:sp>
      <p:sp>
        <p:nvSpPr>
          <p:cNvPr id="369" name="Google Shape;369;p57"/>
          <p:cNvSpPr txBox="1">
            <a:spLocks noGrp="1"/>
          </p:cNvSpPr>
          <p:nvPr>
            <p:ph type="title"/>
          </p:nvPr>
        </p:nvSpPr>
        <p:spPr>
          <a:xfrm>
            <a:off x="240223" y="233390"/>
            <a:ext cx="10151400" cy="58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2555"/>
              </a:buClr>
              <a:buSzPts val="3600"/>
              <a:buFont typeface="Arial"/>
              <a:buNone/>
            </a:pPr>
            <a:r>
              <a:rPr lang="en-US" b="0" dirty="0">
                <a:solidFill>
                  <a:schemeClr val="dk1"/>
                </a:solidFill>
                <a:latin typeface="Avant Garde Demi SFDC"/>
                <a:ea typeface="Avant Garde Demi SFDC"/>
                <a:cs typeface="Avant Garde Demi SFDC"/>
                <a:sym typeface="Avant Garde Demi SFDC"/>
              </a:rPr>
              <a:t>Speaker Introduction</a:t>
            </a:r>
            <a:endParaRPr b="0" dirty="0">
              <a:solidFill>
                <a:schemeClr val="dk1"/>
              </a:solidFill>
              <a:latin typeface="Avant Garde Demi SFDC"/>
              <a:ea typeface="Avant Garde Demi SFDC"/>
              <a:cs typeface="Avant Garde Demi SFDC"/>
              <a:sym typeface="Avant Garde Demi SFDC"/>
            </a:endParaRPr>
          </a:p>
        </p:txBody>
      </p:sp>
      <p:pic>
        <p:nvPicPr>
          <p:cNvPr id="2" name="Picture Placeholder 5">
            <a:extLst>
              <a:ext uri="{FF2B5EF4-FFF2-40B4-BE49-F238E27FC236}">
                <a16:creationId xmlns:a16="http://schemas.microsoft.com/office/drawing/2014/main" id="{2731D5BB-BBC6-C3C5-EE33-1920735FABDA}"/>
              </a:ext>
            </a:extLst>
          </p:cNvPr>
          <p:cNvPicPr>
            <a:picLocks noChangeAspect="1"/>
          </p:cNvPicPr>
          <p:nvPr/>
        </p:nvPicPr>
        <p:blipFill>
          <a:blip r:embed="rId4">
            <a:extLst>
              <a:ext uri="{28A0092B-C50C-407E-A947-70E740481C1C}">
                <a14:useLocalDpi xmlns:a14="http://schemas.microsoft.com/office/drawing/2010/main" val="0"/>
              </a:ext>
            </a:extLst>
          </a:blip>
          <a:srcRect l="5026" r="5026"/>
          <a:stretch/>
        </p:blipFill>
        <p:spPr>
          <a:xfrm>
            <a:off x="396146" y="1048624"/>
            <a:ext cx="2057400" cy="3902926"/>
          </a:xfrm>
          <a:prstGeom prst="rect">
            <a:avLst/>
          </a:prstGeom>
          <a:pattFill prst="pct5">
            <a:fgClr>
              <a:schemeClr val="bg1">
                <a:lumMod val="75000"/>
              </a:schemeClr>
            </a:fgClr>
            <a:bgClr>
              <a:schemeClr val="bg1"/>
            </a:bgClr>
          </a:patt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sp>
        <p:nvSpPr>
          <p:cNvPr id="343" name="Google Shape;343;p53"/>
          <p:cNvSpPr txBox="1">
            <a:spLocks noGrp="1"/>
          </p:cNvSpPr>
          <p:nvPr>
            <p:ph type="ctrTitle"/>
          </p:nvPr>
        </p:nvSpPr>
        <p:spPr>
          <a:xfrm>
            <a:off x="497636" y="2951017"/>
            <a:ext cx="11027044" cy="80886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3600" b="0" dirty="0">
                <a:solidFill>
                  <a:srgbClr val="003366"/>
                </a:solidFill>
                <a:latin typeface="Avant Garde Demi SFDC"/>
                <a:ea typeface="Avant Garde Demi SFDC"/>
                <a:cs typeface="Avant Garde Demi SFDC"/>
                <a:sym typeface="Avant Garde Demi SFDC"/>
              </a:rPr>
              <a:t>Speaking of coding with Tableau…</a:t>
            </a:r>
            <a:endParaRPr sz="3600" b="0" dirty="0">
              <a:solidFill>
                <a:srgbClr val="003366"/>
              </a:solidFill>
              <a:latin typeface="Avant Garde Demi SFDC"/>
              <a:ea typeface="Avant Garde Demi SFDC"/>
              <a:cs typeface="Avant Garde Demi SFDC"/>
              <a:sym typeface="Avant Garde Demi SFDC"/>
            </a:endParaRPr>
          </a:p>
        </p:txBody>
      </p:sp>
      <p:pic>
        <p:nvPicPr>
          <p:cNvPr id="344" name="Google Shape;344;p53" descr="Google Shape;1522;p170"/>
          <p:cNvPicPr preferRelativeResize="0"/>
          <p:nvPr/>
        </p:nvPicPr>
        <p:blipFill rotWithShape="1">
          <a:blip r:embed="rId4">
            <a:alphaModFix/>
          </a:blip>
          <a:srcRect l="21807" b="6437"/>
          <a:stretch/>
        </p:blipFill>
        <p:spPr>
          <a:xfrm>
            <a:off x="0" y="5926470"/>
            <a:ext cx="2229606" cy="9315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9" name="Google Shape;369;p57"/>
          <p:cNvSpPr txBox="1">
            <a:spLocks noGrp="1"/>
          </p:cNvSpPr>
          <p:nvPr>
            <p:ph type="title"/>
          </p:nvPr>
        </p:nvSpPr>
        <p:spPr>
          <a:xfrm>
            <a:off x="240223" y="233390"/>
            <a:ext cx="10151400" cy="58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2555"/>
              </a:buClr>
              <a:buSzPts val="3600"/>
              <a:buFont typeface="Arial"/>
              <a:buNone/>
            </a:pPr>
            <a:r>
              <a:rPr lang="en-US" b="0" dirty="0">
                <a:solidFill>
                  <a:schemeClr val="dk1"/>
                </a:solidFill>
                <a:latin typeface="Avant Garde Demi SFDC"/>
                <a:ea typeface="Avant Garde Demi SFDC"/>
                <a:cs typeface="Avant Garde Demi SFDC"/>
                <a:sym typeface="Avant Garde Demi SFDC"/>
              </a:rPr>
              <a:t>#TableauCoders Initiative User Group</a:t>
            </a:r>
            <a:endParaRPr b="0" dirty="0">
              <a:solidFill>
                <a:schemeClr val="dk1"/>
              </a:solidFill>
              <a:latin typeface="Avant Garde Demi SFDC"/>
              <a:ea typeface="Avant Garde Demi SFDC"/>
              <a:cs typeface="Avant Garde Demi SFDC"/>
              <a:sym typeface="Avant Garde Demi SFDC"/>
            </a:endParaRPr>
          </a:p>
        </p:txBody>
      </p:sp>
      <p:pic>
        <p:nvPicPr>
          <p:cNvPr id="5" name="Picture 4">
            <a:extLst>
              <a:ext uri="{FF2B5EF4-FFF2-40B4-BE49-F238E27FC236}">
                <a16:creationId xmlns:a16="http://schemas.microsoft.com/office/drawing/2014/main" id="{FBBFE3B4-7FA6-FC31-36B3-73D2C88CD760}"/>
              </a:ext>
            </a:extLst>
          </p:cNvPr>
          <p:cNvPicPr>
            <a:picLocks noChangeAspect="1"/>
          </p:cNvPicPr>
          <p:nvPr/>
        </p:nvPicPr>
        <p:blipFill>
          <a:blip r:embed="rId3"/>
          <a:stretch>
            <a:fillRect/>
          </a:stretch>
        </p:blipFill>
        <p:spPr>
          <a:xfrm>
            <a:off x="781238" y="1384697"/>
            <a:ext cx="5620999" cy="4529721"/>
          </a:xfrm>
          <a:prstGeom prst="rect">
            <a:avLst/>
          </a:prstGeom>
        </p:spPr>
      </p:pic>
      <p:sp>
        <p:nvSpPr>
          <p:cNvPr id="6" name="Google Shape;368;p57">
            <a:extLst>
              <a:ext uri="{FF2B5EF4-FFF2-40B4-BE49-F238E27FC236}">
                <a16:creationId xmlns:a16="http://schemas.microsoft.com/office/drawing/2014/main" id="{D469E64B-725D-5E0F-306D-76497A28EAB1}"/>
              </a:ext>
            </a:extLst>
          </p:cNvPr>
          <p:cNvSpPr txBox="1">
            <a:spLocks noGrp="1"/>
          </p:cNvSpPr>
          <p:nvPr>
            <p:ph type="body" idx="1"/>
          </p:nvPr>
        </p:nvSpPr>
        <p:spPr>
          <a:xfrm>
            <a:off x="6737673" y="2357222"/>
            <a:ext cx="4921218" cy="2254876"/>
          </a:xfrm>
          <a:prstGeom prst="rect">
            <a:avLst/>
          </a:prstGeom>
          <a:noFill/>
          <a:ln>
            <a:noFill/>
          </a:ln>
        </p:spPr>
        <p:txBody>
          <a:bodyPr spcFirstLastPara="1" wrap="square" lIns="91425" tIns="45700" rIns="91425" bIns="45700" anchor="t" anchorCtr="0">
            <a:normAutofit/>
          </a:bodyPr>
          <a:lstStyle/>
          <a:p>
            <a:pPr marL="285750" indent="-285750">
              <a:spcBef>
                <a:spcPts val="600"/>
              </a:spcBef>
              <a:buSzPts val="2000"/>
              <a:buFont typeface="Arial" panose="020B0604020202020204" pitchFamily="34" charset="0"/>
              <a:buChar char="•"/>
            </a:pPr>
            <a:r>
              <a:rPr lang="en-US" sz="1800" b="0" dirty="0">
                <a:hlinkClick r:id="rId4"/>
              </a:rPr>
              <a:t>https://www.youtube.com/@tableaucoders</a:t>
            </a:r>
            <a:endParaRPr lang="en-US" sz="1200" b="0" dirty="0"/>
          </a:p>
          <a:p>
            <a:pPr marL="285750" indent="-285750">
              <a:spcBef>
                <a:spcPts val="600"/>
              </a:spcBef>
              <a:buSzPts val="2000"/>
              <a:buFont typeface="Arial" panose="020B0604020202020204" pitchFamily="34" charset="0"/>
              <a:buChar char="•"/>
            </a:pPr>
            <a:r>
              <a:rPr lang="en-US" sz="1800" b="0" dirty="0">
                <a:hlinkClick r:id="rId5"/>
              </a:rPr>
              <a:t>https://datatheories.com/tableaucoders</a:t>
            </a:r>
            <a:endParaRPr lang="en-US" sz="1800" b="0" dirty="0"/>
          </a:p>
        </p:txBody>
      </p:sp>
    </p:spTree>
    <p:extLst>
      <p:ext uri="{BB962C8B-B14F-4D97-AF65-F5344CB8AC3E}">
        <p14:creationId xmlns:p14="http://schemas.microsoft.com/office/powerpoint/2010/main" val="165417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ctrTitle"/>
          </p:nvPr>
        </p:nvSpPr>
        <p:spPr>
          <a:xfrm>
            <a:off x="497636" y="2951017"/>
            <a:ext cx="11027044" cy="80886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3600" b="0" dirty="0">
                <a:solidFill>
                  <a:srgbClr val="003366"/>
                </a:solidFill>
                <a:latin typeface="Avant Garde Demi SFDC"/>
                <a:ea typeface="Avant Garde Demi SFDC"/>
                <a:cs typeface="Avant Garde Demi SFDC"/>
                <a:sym typeface="Avant Garde Demi SFDC"/>
              </a:rPr>
              <a:t>Onboarding Doesn’t Have to Suck</a:t>
            </a:r>
            <a:endParaRPr sz="3600" b="0" dirty="0">
              <a:solidFill>
                <a:srgbClr val="003366"/>
              </a:solidFill>
              <a:latin typeface="Avant Garde Demi SFDC"/>
              <a:ea typeface="Avant Garde Demi SFDC"/>
              <a:cs typeface="Avant Garde Demi SFDC"/>
              <a:sym typeface="Avant Garde Demi SFDC"/>
            </a:endParaRPr>
          </a:p>
        </p:txBody>
      </p:sp>
      <p:pic>
        <p:nvPicPr>
          <p:cNvPr id="344" name="Google Shape;344;p53" descr="Google Shape;1522;p170"/>
          <p:cNvPicPr preferRelativeResize="0"/>
          <p:nvPr/>
        </p:nvPicPr>
        <p:blipFill rotWithShape="1">
          <a:blip r:embed="rId3">
            <a:alphaModFix/>
          </a:blip>
          <a:srcRect l="21807" b="6437"/>
          <a:stretch/>
        </p:blipFill>
        <p:spPr>
          <a:xfrm>
            <a:off x="0" y="5926470"/>
            <a:ext cx="2229606" cy="931530"/>
          </a:xfrm>
          <a:prstGeom prst="rect">
            <a:avLst/>
          </a:prstGeom>
          <a:noFill/>
          <a:ln>
            <a:noFill/>
          </a:ln>
        </p:spPr>
      </p:pic>
    </p:spTree>
    <p:extLst>
      <p:ext uri="{BB962C8B-B14F-4D97-AF65-F5344CB8AC3E}">
        <p14:creationId xmlns:p14="http://schemas.microsoft.com/office/powerpoint/2010/main" val="26787101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699</Words>
  <Application>Microsoft Office PowerPoint</Application>
  <PresentationFormat>Widescreen</PresentationFormat>
  <Paragraphs>97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Salesforce Sans</vt:lpstr>
      <vt:lpstr>Arial</vt:lpstr>
      <vt:lpstr>Avant Garde Demi SFDC</vt:lpstr>
      <vt:lpstr>Calibri</vt:lpstr>
      <vt:lpstr>Poppins</vt:lpstr>
      <vt:lpstr>Simple Light</vt:lpstr>
      <vt:lpstr>Typography</vt:lpstr>
      <vt:lpstr>PowerPoint Presentation</vt:lpstr>
      <vt:lpstr>PowerPoint Presentation</vt:lpstr>
      <vt:lpstr>How to Automate Your Onboarding Process</vt:lpstr>
      <vt:lpstr>Who Am I?</vt:lpstr>
      <vt:lpstr>Speaker Introduction</vt:lpstr>
      <vt:lpstr>Speaking of coding with Tableau…</vt:lpstr>
      <vt:lpstr>#TableauCoders Initiative User Group</vt:lpstr>
      <vt:lpstr>Onboarding Doesn’t Have to Suck</vt:lpstr>
      <vt:lpstr>When Onboarding is a Challenge</vt:lpstr>
      <vt:lpstr>A look at the “old way” of doing things..</vt:lpstr>
      <vt:lpstr>Now let’s automate!</vt:lpstr>
      <vt:lpstr>Tools we’ll be using</vt:lpstr>
      <vt:lpstr>Demo/Code Review</vt:lpstr>
      <vt:lpstr>PowerPoint Presentation</vt:lpstr>
      <vt:lpstr>Q&amp;A</vt:lpstr>
      <vt:lpstr>Additional Resources</vt:lpstr>
      <vt:lpstr>Additional Resources for DataDevs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Typography</dc:title>
  <dc:creator>Kyle M</dc:creator>
  <cp:lastModifiedBy>Kyle M</cp:lastModifiedBy>
  <cp:revision>16</cp:revision>
  <dcterms:modified xsi:type="dcterms:W3CDTF">2023-06-13T02:53:56Z</dcterms:modified>
</cp:coreProperties>
</file>